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2" r:id="rId4"/>
    <p:sldId id="261" r:id="rId5"/>
    <p:sldId id="259" r:id="rId6"/>
    <p:sldId id="260" r:id="rId7"/>
    <p:sldId id="263" r:id="rId8"/>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7343"/>
    <a:srgbClr val="FFC000"/>
    <a:srgbClr val="E4A6BB"/>
    <a:srgbClr val="216E39"/>
    <a:srgbClr val="1E5E33"/>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813A4C-C9AF-D14E-B888-A8D37F8C5B84}" v="1" dt="2023-05-08T17:30:13.300"/>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9631B5-78F2-41C9-869B-9F39066F8104}" styleName="Mellanmörkt format 3 - Dekorfärg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8FB837D-C827-4EFA-A057-4D05807E0F7C}" styleName="Format med tema 1 - dekorfärg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3296810-A885-4BE3-A3E7-6D5BEEA58F35}" styleName="Mellanmörkt format 2 - Dekorfär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38B1855-1B75-4FBE-930C-398BA8C253C6}" styleName="Format med tema 2 - dekorfärg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87"/>
  </p:normalViewPr>
  <p:slideViewPr>
    <p:cSldViewPr snapToGrid="0">
      <p:cViewPr varScale="1">
        <p:scale>
          <a:sx n="81" d="100"/>
          <a:sy n="81" d="100"/>
        </p:scale>
        <p:origin x="725"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1560A13A-DB3F-4AD5-B6AF-BDA0278A0A39}" type="datetimeFigureOut">
              <a:rPr lang="sv-SE" smtClean="0"/>
              <a:t>2023-09-20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3784422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1560A13A-DB3F-4AD5-B6AF-BDA0278A0A39}" type="datetimeFigureOut">
              <a:rPr lang="sv-SE" smtClean="0"/>
              <a:t>2023-09-20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2623719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1560A13A-DB3F-4AD5-B6AF-BDA0278A0A39}" type="datetimeFigureOut">
              <a:rPr lang="sv-SE" smtClean="0"/>
              <a:t>2023-09-20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371644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1560A13A-DB3F-4AD5-B6AF-BDA0278A0A39}" type="datetimeFigureOut">
              <a:rPr lang="sv-SE" smtClean="0"/>
              <a:t>2023-09-20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1322720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1560A13A-DB3F-4AD5-B6AF-BDA0278A0A39}" type="datetimeFigureOut">
              <a:rPr lang="sv-SE" smtClean="0"/>
              <a:t>2023-09-20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4186728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1560A13A-DB3F-4AD5-B6AF-BDA0278A0A39}" type="datetimeFigureOut">
              <a:rPr lang="sv-SE" smtClean="0"/>
              <a:t>2023-09-20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3592360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1560A13A-DB3F-4AD5-B6AF-BDA0278A0A39}" type="datetimeFigureOut">
              <a:rPr lang="sv-SE" smtClean="0"/>
              <a:t>2023-09-20</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3277650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1560A13A-DB3F-4AD5-B6AF-BDA0278A0A39}" type="datetimeFigureOut">
              <a:rPr lang="sv-SE" smtClean="0"/>
              <a:t>2023-09-20</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3256609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1560A13A-DB3F-4AD5-B6AF-BDA0278A0A39}" type="datetimeFigureOut">
              <a:rPr lang="sv-SE" smtClean="0"/>
              <a:t>2023-09-20</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3311076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1560A13A-DB3F-4AD5-B6AF-BDA0278A0A39}" type="datetimeFigureOut">
              <a:rPr lang="sv-SE" smtClean="0"/>
              <a:t>2023-09-20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1548965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1560A13A-DB3F-4AD5-B6AF-BDA0278A0A39}" type="datetimeFigureOut">
              <a:rPr lang="sv-SE" smtClean="0"/>
              <a:t>2023-09-20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4171453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60A13A-DB3F-4AD5-B6AF-BDA0278A0A39}" type="datetimeFigureOut">
              <a:rPr lang="sv-SE" smtClean="0"/>
              <a:t>2023-09-20</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C2F05B-BAF9-488D-83DE-20A7CCFAC190}" type="slidenum">
              <a:rPr lang="sv-SE" smtClean="0"/>
              <a:t>‹#›</a:t>
            </a:fld>
            <a:endParaRPr lang="sv-SE"/>
          </a:p>
        </p:txBody>
      </p:sp>
    </p:spTree>
    <p:extLst>
      <p:ext uri="{BB962C8B-B14F-4D97-AF65-F5344CB8AC3E}">
        <p14:creationId xmlns:p14="http://schemas.microsoft.com/office/powerpoint/2010/main" val="3707285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slide" Target="slide4.xml"/><Relationship Id="rId18" Type="http://schemas.openxmlformats.org/officeDocument/2006/relationships/image" Target="../media/image8.png"/><Relationship Id="rId3" Type="http://schemas.openxmlformats.org/officeDocument/2006/relationships/image" Target="../media/image2.png"/><Relationship Id="rId21" Type="http://schemas.openxmlformats.org/officeDocument/2006/relationships/image" Target="../media/image9.png"/><Relationship Id="rId7" Type="http://schemas.openxmlformats.org/officeDocument/2006/relationships/slide" Target="slide2.xml"/><Relationship Id="rId12" Type="http://schemas.openxmlformats.org/officeDocument/2006/relationships/image" Target="../media/image6.png"/><Relationship Id="rId17" Type="http://schemas.openxmlformats.org/officeDocument/2006/relationships/image" Target="../media/image7.png"/><Relationship Id="rId2" Type="http://schemas.openxmlformats.org/officeDocument/2006/relationships/image" Target="../media/image1.png"/><Relationship Id="rId16" Type="http://schemas.openxmlformats.org/officeDocument/2006/relationships/slide" Target="slide6.xml"/><Relationship Id="rId20"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50.png"/><Relationship Id="rId5" Type="http://schemas.openxmlformats.org/officeDocument/2006/relationships/image" Target="../media/image3.png"/><Relationship Id="rId15" Type="http://schemas.openxmlformats.org/officeDocument/2006/relationships/image" Target="../media/image7.png"/><Relationship Id="rId23" Type="http://schemas.openxmlformats.org/officeDocument/2006/relationships/image" Target="../media/image90.png"/><Relationship Id="rId10" Type="http://schemas.openxmlformats.org/officeDocument/2006/relationships/slide" Target="slide3.xml"/><Relationship Id="rId19" Type="http://schemas.openxmlformats.org/officeDocument/2006/relationships/slide" Target="slide5.xml"/><Relationship Id="rId4" Type="http://schemas.microsoft.com/office/2007/relationships/hdphoto" Target="../media/hdphoto1.wdp"/><Relationship Id="rId9" Type="http://schemas.openxmlformats.org/officeDocument/2006/relationships/image" Target="../media/image5.png"/><Relationship Id="rId14" Type="http://schemas.openxmlformats.org/officeDocument/2006/relationships/image" Target="../media/image60.png"/><Relationship Id="rId22" Type="http://schemas.openxmlformats.org/officeDocument/2006/relationships/slide" Target="slide7.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4.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8.wdp"/><Relationship Id="rId3" Type="http://schemas.openxmlformats.org/officeDocument/2006/relationships/image" Target="../media/image15.png"/><Relationship Id="rId7" Type="http://schemas.openxmlformats.org/officeDocument/2006/relationships/image" Target="../media/image17.jpeg"/><Relationship Id="rId12" Type="http://schemas.openxmlformats.org/officeDocument/2006/relationships/image" Target="../media/image20.png"/><Relationship Id="rId17" Type="http://schemas.microsoft.com/office/2007/relationships/hdphoto" Target="../media/hdphoto10.wdp"/><Relationship Id="rId2" Type="http://schemas.openxmlformats.org/officeDocument/2006/relationships/image" Target="../media/image3.png"/><Relationship Id="rId16" Type="http://schemas.openxmlformats.org/officeDocument/2006/relationships/image" Target="../media/image22.png"/><Relationship Id="rId1" Type="http://schemas.openxmlformats.org/officeDocument/2006/relationships/slideLayout" Target="../slideLayouts/slideLayout2.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16.png"/><Relationship Id="rId15" Type="http://schemas.microsoft.com/office/2007/relationships/hdphoto" Target="../media/hdphoto9.wdp"/><Relationship Id="rId10" Type="http://schemas.openxmlformats.org/officeDocument/2006/relationships/image" Target="../media/image19.png"/><Relationship Id="rId4" Type="http://schemas.microsoft.com/office/2007/relationships/hdphoto" Target="../media/hdphoto4.wdp"/><Relationship Id="rId9" Type="http://schemas.microsoft.com/office/2007/relationships/hdphoto" Target="../media/hdphoto6.wdp"/><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objekt 8" descr="En bild som visar text, person, person&#10;&#10;Automatiskt genererad beskrivning">
            <a:extLst>
              <a:ext uri="{FF2B5EF4-FFF2-40B4-BE49-F238E27FC236}">
                <a16:creationId xmlns:a16="http://schemas.microsoft.com/office/drawing/2014/main" id="{45F89E27-52BF-B615-5A39-7AF58824633B}"/>
              </a:ext>
            </a:extLst>
          </p:cNvPr>
          <p:cNvPicPr>
            <a:picLocks noChangeAspect="1"/>
          </p:cNvPicPr>
          <p:nvPr/>
        </p:nvPicPr>
        <p:blipFill rotWithShape="1">
          <a:blip r:embed="rId2">
            <a:alphaModFix amt="50000"/>
          </a:blip>
          <a:srcRect l="27843" t="5622" r="28002" b="5280"/>
          <a:stretch/>
        </p:blipFill>
        <p:spPr>
          <a:xfrm>
            <a:off x="2998" y="-2591976"/>
            <a:ext cx="12332351" cy="12222103"/>
          </a:xfrm>
          <a:prstGeom prst="rect">
            <a:avLst/>
          </a:prstGeom>
        </p:spPr>
      </p:pic>
      <p:pic>
        <p:nvPicPr>
          <p:cNvPr id="3" name="Bildobjekt 4" descr="En bild som visar pil&#10;&#10;Automatiskt genererad beskrivning">
            <a:extLst>
              <a:ext uri="{FF2B5EF4-FFF2-40B4-BE49-F238E27FC236}">
                <a16:creationId xmlns:a16="http://schemas.microsoft.com/office/drawing/2014/main" id="{D5412F1D-2A0A-6727-E535-2E2AFA39A627}"/>
              </a:ext>
            </a:extLst>
          </p:cNvPr>
          <p:cNvPicPr>
            <a:picLocks noGrp="1" noRot="1" noChangeAspect="1" noMove="1" noResize="1" noEditPoints="1" noAdjustHandles="1" noChangeArrowheads="1" noChangeShapeType="1" noCrop="1"/>
          </p:cNvPicPr>
          <p:nvPr/>
        </p:nvPicPr>
        <p:blipFill>
          <a:blip r:embed="rId3">
            <a:extLst>
              <a:ext uri="{BEBA8EAE-BF5A-486C-A8C5-ECC9F3942E4B}">
                <a14:imgProps xmlns:a14="http://schemas.microsoft.com/office/drawing/2010/main">
                  <a14:imgLayer r:embed="rId4">
                    <a14:imgEffect>
                      <a14:backgroundRemoval t="10000" b="90000" l="10000" r="90000">
                        <a14:foregroundMark x1="42943" y1="89508" x2="42943" y2="89508"/>
                        <a14:foregroundMark x1="63417" y1="88669" x2="63417" y2="88669"/>
                      </a14:backgroundRemoval>
                    </a14:imgEffect>
                  </a14:imgLayer>
                </a14:imgProps>
              </a:ext>
            </a:extLst>
          </a:blip>
          <a:stretch>
            <a:fillRect/>
          </a:stretch>
        </p:blipFill>
        <p:spPr>
          <a:xfrm>
            <a:off x="1660701" y="1516"/>
            <a:ext cx="8876189" cy="6859017"/>
          </a:xfrm>
          <a:prstGeom prst="rect">
            <a:avLst/>
          </a:prstGeom>
        </p:spPr>
      </p:pic>
      <p:pic>
        <p:nvPicPr>
          <p:cNvPr id="8" name="Bildobjekt 8">
            <a:extLst>
              <a:ext uri="{FF2B5EF4-FFF2-40B4-BE49-F238E27FC236}">
                <a16:creationId xmlns:a16="http://schemas.microsoft.com/office/drawing/2014/main" id="{A229C59B-0C9C-7C9A-4CA1-BC873D099938}"/>
              </a:ext>
            </a:extLst>
          </p:cNvPr>
          <p:cNvPicPr>
            <a:picLocks noChangeAspect="1"/>
          </p:cNvPicPr>
          <p:nvPr/>
        </p:nvPicPr>
        <p:blipFill>
          <a:blip r:embed="rId5"/>
          <a:stretch>
            <a:fillRect/>
          </a:stretch>
        </p:blipFill>
        <p:spPr>
          <a:xfrm>
            <a:off x="171587" y="5972457"/>
            <a:ext cx="681963" cy="740634"/>
          </a:xfrm>
          <a:prstGeom prst="rect">
            <a:avLst/>
          </a:prstGeom>
        </p:spPr>
      </p:pic>
      <mc:AlternateContent xmlns:mc="http://schemas.openxmlformats.org/markup-compatibility/2006" xmlns:pslz="http://schemas.microsoft.com/office/powerpoint/2016/slidezoom">
        <mc:Choice Requires="pslz">
          <p:graphicFrame>
            <p:nvGraphicFramePr>
              <p:cNvPr id="21" name="Bildzoom 20">
                <a:extLst>
                  <a:ext uri="{FF2B5EF4-FFF2-40B4-BE49-F238E27FC236}">
                    <a16:creationId xmlns:a16="http://schemas.microsoft.com/office/drawing/2014/main" id="{187F913F-1E3B-C04F-A193-3ACE699CBAAB}"/>
                  </a:ext>
                </a:extLst>
              </p:cNvPr>
              <p:cNvGraphicFramePr>
                <a:graphicFrameLocks noChangeAspect="1"/>
              </p:cNvGraphicFramePr>
              <p:nvPr>
                <p:extLst>
                  <p:ext uri="{D42A27DB-BD31-4B8C-83A1-F6EECF244321}">
                    <p14:modId xmlns:p14="http://schemas.microsoft.com/office/powerpoint/2010/main" val="2135138409"/>
                  </p:ext>
                </p:extLst>
              </p:nvPr>
            </p:nvGraphicFramePr>
            <p:xfrm>
              <a:off x="343961" y="247136"/>
              <a:ext cx="2942877" cy="2955728"/>
            </p:xfrm>
            <a:graphic>
              <a:graphicData uri="http://schemas.microsoft.com/office/powerpoint/2016/slidezoom">
                <pslz:sldZm>
                  <pslz:sldZmObj sldId="257" cId="2248737042">
                    <pslz:zmPr id="{5AF17BF5-E9B3-A74F-975C-D39B8B6ED95F}" imageType="cover" transitionDur="1000">
                      <p166:blipFill xmlns:p166="http://schemas.microsoft.com/office/powerpoint/2016/6/main">
                        <a:blip r:embed="rId6" cstate="print">
                          <a:extLst>
                            <a:ext uri="{28A0092B-C50C-407E-A947-70E740481C1C}">
                              <a14:useLocalDpi xmlns:a14="http://schemas.microsoft.com/office/drawing/2010/main" val="0"/>
                            </a:ext>
                          </a:extLst>
                        </a:blip>
                        <a:stretch>
                          <a:fillRect/>
                        </a:stretch>
                      </p166:blipFill>
                      <p166:spPr xmlns:p166="http://schemas.microsoft.com/office/powerpoint/2016/6/main">
                        <a:xfrm>
                          <a:off x="0" y="0"/>
                          <a:ext cx="2942877" cy="2955728"/>
                        </a:xfrm>
                        <a:prstGeom prst="rect">
                          <a:avLst/>
                        </a:prstGeom>
                        <a:ln w="3175">
                          <a:solidFill>
                            <a:prstClr val="ltGray"/>
                          </a:solidFill>
                        </a:ln>
                      </p166:spPr>
                    </pslz:zmPr>
                  </pslz:sldZmObj>
                </pslz:sldZm>
              </a:graphicData>
            </a:graphic>
          </p:graphicFrame>
        </mc:Choice>
        <mc:Fallback xmlns="">
          <p:pic>
            <p:nvPicPr>
              <p:cNvPr id="21" name="Bildzoom 20">
                <a:hlinkClick r:id="rId7" action="ppaction://hlinksldjump"/>
                <a:extLst>
                  <a:ext uri="{FF2B5EF4-FFF2-40B4-BE49-F238E27FC236}">
                    <a16:creationId xmlns:a16="http://schemas.microsoft.com/office/drawing/2014/main" id="{187F913F-1E3B-C04F-A193-3ACE699CBAAB}"/>
                  </a:ext>
                </a:extLst>
              </p:cNvPr>
              <p:cNvPicPr>
                <a:picLocks noGrp="1" noRot="1" noChangeAspect="1" noMove="1" noResize="1" noEditPoints="1" noAdjustHandles="1" noChangeArrowheads="1" noChangeShapeType="1"/>
              </p:cNvPicPr>
              <p:nvPr/>
            </p:nvPicPr>
            <p:blipFill>
              <a:blip r:embed="rId8">
                <a:extLst>
                  <a:ext uri="{28A0092B-C50C-407E-A947-70E740481C1C}">
                    <a14:useLocalDpi xmlns:a14="http://schemas.microsoft.com/office/drawing/2010/main" val="0"/>
                  </a:ext>
                </a:extLst>
              </a:blip>
              <a:stretch>
                <a:fillRect/>
              </a:stretch>
            </p:blipFill>
            <p:spPr>
              <a:xfrm>
                <a:off x="343961" y="247136"/>
                <a:ext cx="2942877" cy="295572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3" name="Bildzoom 22">
                <a:extLst>
                  <a:ext uri="{FF2B5EF4-FFF2-40B4-BE49-F238E27FC236}">
                    <a16:creationId xmlns:a16="http://schemas.microsoft.com/office/drawing/2014/main" id="{3BC556B6-271B-8B66-723E-11587446AD97}"/>
                  </a:ext>
                </a:extLst>
              </p:cNvPr>
              <p:cNvGraphicFramePr>
                <a:graphicFrameLocks noChangeAspect="1"/>
              </p:cNvGraphicFramePr>
              <p:nvPr>
                <p:extLst>
                  <p:ext uri="{D42A27DB-BD31-4B8C-83A1-F6EECF244321}">
                    <p14:modId xmlns:p14="http://schemas.microsoft.com/office/powerpoint/2010/main" val="3002543115"/>
                  </p:ext>
                </p:extLst>
              </p:nvPr>
            </p:nvGraphicFramePr>
            <p:xfrm>
              <a:off x="8615444" y="3167210"/>
              <a:ext cx="2910031" cy="2948320"/>
            </p:xfrm>
            <a:graphic>
              <a:graphicData uri="http://schemas.microsoft.com/office/powerpoint/2016/slidezoom">
                <pslz:sldZm>
                  <pslz:sldZmObj sldId="262" cId="184134129">
                    <pslz:zmPr id="{CE0A5A6B-4F96-5742-BB95-B35CFFD9EF8C}" imageType="cover" transitionDur="1000">
                      <p166:blipFill xmlns:p166="http://schemas.microsoft.com/office/powerpoint/2016/6/main">
                        <a:blip r:embed="rId9" cstate="print">
                          <a:extLst>
                            <a:ext uri="{28A0092B-C50C-407E-A947-70E740481C1C}">
                              <a14:useLocalDpi xmlns:a14="http://schemas.microsoft.com/office/drawing/2010/main" val="0"/>
                            </a:ext>
                          </a:extLst>
                        </a:blip>
                        <a:stretch>
                          <a:fillRect/>
                        </a:stretch>
                      </p166:blipFill>
                      <p166:spPr xmlns:p166="http://schemas.microsoft.com/office/powerpoint/2016/6/main">
                        <a:xfrm>
                          <a:off x="0" y="0"/>
                          <a:ext cx="2910031" cy="2948320"/>
                        </a:xfrm>
                        <a:prstGeom prst="rect">
                          <a:avLst/>
                        </a:prstGeom>
                        <a:ln w="3175">
                          <a:solidFill>
                            <a:prstClr val="ltGray"/>
                          </a:solidFill>
                        </a:ln>
                      </p166:spPr>
                    </pslz:zmPr>
                  </pslz:sldZmObj>
                </pslz:sldZm>
              </a:graphicData>
            </a:graphic>
          </p:graphicFrame>
        </mc:Choice>
        <mc:Fallback xmlns="">
          <p:pic>
            <p:nvPicPr>
              <p:cNvPr id="23" name="Bildzoom 22">
                <a:hlinkClick r:id="rId10" action="ppaction://hlinksldjump"/>
                <a:extLst>
                  <a:ext uri="{FF2B5EF4-FFF2-40B4-BE49-F238E27FC236}">
                    <a16:creationId xmlns:a16="http://schemas.microsoft.com/office/drawing/2014/main" id="{3BC556B6-271B-8B66-723E-11587446AD97}"/>
                  </a:ext>
                </a:extLst>
              </p:cNvPr>
              <p:cNvPicPr>
                <a:picLocks noGrp="1" noRot="1" noChangeAspect="1" noMove="1" noResize="1" noEditPoints="1" noAdjustHandles="1" noChangeArrowheads="1" noChangeShapeType="1"/>
              </p:cNvPicPr>
              <p:nvPr/>
            </p:nvPicPr>
            <p:blipFill>
              <a:blip r:embed="rId11">
                <a:extLst>
                  <a:ext uri="{28A0092B-C50C-407E-A947-70E740481C1C}">
                    <a14:useLocalDpi xmlns:a14="http://schemas.microsoft.com/office/drawing/2010/main" val="0"/>
                  </a:ext>
                </a:extLst>
              </a:blip>
              <a:stretch>
                <a:fillRect/>
              </a:stretch>
            </p:blipFill>
            <p:spPr>
              <a:xfrm>
                <a:off x="8615444" y="3167210"/>
                <a:ext cx="2910031" cy="294832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5" name="Bildzoom 24">
                <a:extLst>
                  <a:ext uri="{FF2B5EF4-FFF2-40B4-BE49-F238E27FC236}">
                    <a16:creationId xmlns:a16="http://schemas.microsoft.com/office/drawing/2014/main" id="{4B9A36F9-9398-8DDA-EFCE-50B97E5772C1}"/>
                  </a:ext>
                </a:extLst>
              </p:cNvPr>
              <p:cNvGraphicFramePr>
                <a:graphicFrameLocks noChangeAspect="1"/>
              </p:cNvGraphicFramePr>
              <p:nvPr>
                <p:extLst>
                  <p:ext uri="{D42A27DB-BD31-4B8C-83A1-F6EECF244321}">
                    <p14:modId xmlns:p14="http://schemas.microsoft.com/office/powerpoint/2010/main" val="4229806402"/>
                  </p:ext>
                </p:extLst>
              </p:nvPr>
            </p:nvGraphicFramePr>
            <p:xfrm>
              <a:off x="4793190" y="2743198"/>
              <a:ext cx="1134038" cy="4321944"/>
            </p:xfrm>
            <a:graphic>
              <a:graphicData uri="http://schemas.microsoft.com/office/powerpoint/2016/slidezoom">
                <pslz:sldZm>
                  <pslz:sldZmObj sldId="261" cId="258634990">
                    <pslz:zmPr id="{EACB0BE1-05C2-C74A-BF4F-DDA742CD4B4D}" imageType="cover" transitionDur="1000">
                      <p166:blipFill xmlns:p166="http://schemas.microsoft.com/office/powerpoint/2016/6/main">
                        <a:blip r:embed="rId12" cstate="print">
                          <a:extLst>
                            <a:ext uri="{28A0092B-C50C-407E-A947-70E740481C1C}">
                              <a14:useLocalDpi xmlns:a14="http://schemas.microsoft.com/office/drawing/2010/main" val="0"/>
                            </a:ext>
                          </a:extLst>
                        </a:blip>
                        <a:stretch>
                          <a:fillRect/>
                        </a:stretch>
                      </p166:blipFill>
                      <p166:spPr xmlns:p166="http://schemas.microsoft.com/office/powerpoint/2016/6/main">
                        <a:xfrm>
                          <a:off x="0" y="0"/>
                          <a:ext cx="1134038" cy="4321944"/>
                        </a:xfrm>
                        <a:prstGeom prst="rect">
                          <a:avLst/>
                        </a:prstGeom>
                        <a:ln w="3175">
                          <a:solidFill>
                            <a:prstClr val="ltGray"/>
                          </a:solidFill>
                        </a:ln>
                      </p166:spPr>
                    </pslz:zmPr>
                  </pslz:sldZmObj>
                </pslz:sldZm>
              </a:graphicData>
            </a:graphic>
          </p:graphicFrame>
        </mc:Choice>
        <mc:Fallback xmlns="">
          <p:pic>
            <p:nvPicPr>
              <p:cNvPr id="25" name="Bildzoom 24">
                <a:hlinkClick r:id="rId13" action="ppaction://hlinksldjump"/>
                <a:extLst>
                  <a:ext uri="{FF2B5EF4-FFF2-40B4-BE49-F238E27FC236}">
                    <a16:creationId xmlns:a16="http://schemas.microsoft.com/office/drawing/2014/main" id="{4B9A36F9-9398-8DDA-EFCE-50B97E5772C1}"/>
                  </a:ext>
                </a:extLst>
              </p:cNvPr>
              <p:cNvPicPr>
                <a:picLocks noGrp="1" noRot="1" noChangeAspect="1" noMove="1" noResize="1" noEditPoints="1" noAdjustHandles="1" noChangeArrowheads="1" noChangeShapeType="1"/>
              </p:cNvPicPr>
              <p:nvPr/>
            </p:nvPicPr>
            <p:blipFill>
              <a:blip r:embed="rId14">
                <a:extLst>
                  <a:ext uri="{28A0092B-C50C-407E-A947-70E740481C1C}">
                    <a14:useLocalDpi xmlns:a14="http://schemas.microsoft.com/office/drawing/2010/main" val="0"/>
                  </a:ext>
                </a:extLst>
              </a:blip>
              <a:stretch>
                <a:fillRect/>
              </a:stretch>
            </p:blipFill>
            <p:spPr>
              <a:xfrm>
                <a:off x="4793190" y="2743198"/>
                <a:ext cx="1134038" cy="432194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7" name="Bildzoom 26">
                <a:extLst>
                  <a:ext uri="{FF2B5EF4-FFF2-40B4-BE49-F238E27FC236}">
                    <a16:creationId xmlns:a16="http://schemas.microsoft.com/office/drawing/2014/main" id="{1D742C81-D52A-04D2-FE6A-5F7DD4F17A70}"/>
                  </a:ext>
                </a:extLst>
              </p:cNvPr>
              <p:cNvGraphicFramePr>
                <a:graphicFrameLocks noChangeAspect="1"/>
              </p:cNvGraphicFramePr>
              <p:nvPr>
                <p:extLst>
                  <p:ext uri="{D42A27DB-BD31-4B8C-83A1-F6EECF244321}">
                    <p14:modId xmlns:p14="http://schemas.microsoft.com/office/powerpoint/2010/main" val="2034891733"/>
                  </p:ext>
                </p:extLst>
              </p:nvPr>
            </p:nvGraphicFramePr>
            <p:xfrm>
              <a:off x="6298516" y="3906067"/>
              <a:ext cx="1000133" cy="1378971"/>
            </p:xfrm>
            <a:graphic>
              <a:graphicData uri="http://schemas.microsoft.com/office/powerpoint/2016/slidezoom">
                <pslz:sldZm>
                  <pslz:sldZmObj sldId="260" cId="932925352">
                    <pslz:zmPr id="{3CD5942D-993B-C041-BC3F-E7D2AD80CB41}" imageType="cover" transitionDur="1000">
                      <p166:blipFill xmlns:p166="http://schemas.microsoft.com/office/powerpoint/2016/6/main">
                        <a:blip r:embed="rId15" cstate="print">
                          <a:extLst>
                            <a:ext uri="{28A0092B-C50C-407E-A947-70E740481C1C}">
                              <a14:useLocalDpi xmlns:a14="http://schemas.microsoft.com/office/drawing/2010/main" val="0"/>
                            </a:ext>
                          </a:extLst>
                        </a:blip>
                        <a:stretch>
                          <a:fillRect/>
                        </a:stretch>
                      </p166:blipFill>
                      <p166:spPr xmlns:p166="http://schemas.microsoft.com/office/powerpoint/2016/6/main">
                        <a:xfrm>
                          <a:off x="0" y="0"/>
                          <a:ext cx="1000133" cy="1378971"/>
                        </a:xfrm>
                        <a:prstGeom prst="rect">
                          <a:avLst/>
                        </a:prstGeom>
                        <a:ln w="3175">
                          <a:solidFill>
                            <a:prstClr val="ltGray"/>
                          </a:solidFill>
                        </a:ln>
                      </p166:spPr>
                    </pslz:zmPr>
                  </pslz:sldZmObj>
                </pslz:sldZm>
              </a:graphicData>
            </a:graphic>
          </p:graphicFrame>
        </mc:Choice>
        <mc:Fallback xmlns="">
          <p:pic>
            <p:nvPicPr>
              <p:cNvPr id="27" name="Bildzoom 26">
                <a:hlinkClick r:id="rId16" action="ppaction://hlinksldjump"/>
                <a:extLst>
                  <a:ext uri="{FF2B5EF4-FFF2-40B4-BE49-F238E27FC236}">
                    <a16:creationId xmlns:a16="http://schemas.microsoft.com/office/drawing/2014/main" id="{1D742C81-D52A-04D2-FE6A-5F7DD4F17A70}"/>
                  </a:ext>
                </a:extLst>
              </p:cNvPr>
              <p:cNvPicPr>
                <a:picLocks noGrp="1" noRot="1" noChangeAspect="1" noMove="1" noResize="1" noEditPoints="1" noAdjustHandles="1" noChangeArrowheads="1" noChangeShapeType="1"/>
              </p:cNvPicPr>
              <p:nvPr/>
            </p:nvPicPr>
            <p:blipFill>
              <a:blip r:embed="rId17">
                <a:extLst>
                  <a:ext uri="{28A0092B-C50C-407E-A947-70E740481C1C}">
                    <a14:useLocalDpi xmlns:a14="http://schemas.microsoft.com/office/drawing/2010/main" val="0"/>
                  </a:ext>
                </a:extLst>
              </a:blip>
              <a:stretch>
                <a:fillRect/>
              </a:stretch>
            </p:blipFill>
            <p:spPr>
              <a:xfrm>
                <a:off x="6298516" y="3906067"/>
                <a:ext cx="1000133" cy="137897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9" name="Bildzoom 28">
                <a:extLst>
                  <a:ext uri="{FF2B5EF4-FFF2-40B4-BE49-F238E27FC236}">
                    <a16:creationId xmlns:a16="http://schemas.microsoft.com/office/drawing/2014/main" id="{B2863D92-D4DA-D959-D59E-D0E6AE8E4F43}"/>
                  </a:ext>
                </a:extLst>
              </p:cNvPr>
              <p:cNvGraphicFramePr>
                <a:graphicFrameLocks noChangeAspect="1"/>
              </p:cNvGraphicFramePr>
              <p:nvPr>
                <p:extLst>
                  <p:ext uri="{D42A27DB-BD31-4B8C-83A1-F6EECF244321}">
                    <p14:modId xmlns:p14="http://schemas.microsoft.com/office/powerpoint/2010/main" val="2978796269"/>
                  </p:ext>
                </p:extLst>
              </p:nvPr>
            </p:nvGraphicFramePr>
            <p:xfrm>
              <a:off x="6169172" y="1731250"/>
              <a:ext cx="454049" cy="1992768"/>
            </p:xfrm>
            <a:graphic>
              <a:graphicData uri="http://schemas.microsoft.com/office/powerpoint/2016/slidezoom">
                <pslz:sldZm>
                  <pslz:sldZmObj sldId="259" cId="3844947589">
                    <pslz:zmPr id="{2D7B66F9-0C02-494A-B9DA-63C3D15ABE57}" imageType="cover" transitionDur="1000">
                      <p166:blipFill xmlns:p166="http://schemas.microsoft.com/office/powerpoint/2016/6/main">
                        <a:blip r:embed="rId18" cstate="print">
                          <a:extLst>
                            <a:ext uri="{28A0092B-C50C-407E-A947-70E740481C1C}">
                              <a14:useLocalDpi xmlns:a14="http://schemas.microsoft.com/office/drawing/2010/main" val="0"/>
                            </a:ext>
                          </a:extLst>
                        </a:blip>
                        <a:stretch>
                          <a:fillRect/>
                        </a:stretch>
                      </p166:blipFill>
                      <p166:spPr xmlns:p166="http://schemas.microsoft.com/office/powerpoint/2016/6/main">
                        <a:xfrm>
                          <a:off x="0" y="0"/>
                          <a:ext cx="454049" cy="1992768"/>
                        </a:xfrm>
                        <a:prstGeom prst="rect">
                          <a:avLst/>
                        </a:prstGeom>
                        <a:ln w="3175">
                          <a:solidFill>
                            <a:prstClr val="ltGray"/>
                          </a:solidFill>
                        </a:ln>
                      </p166:spPr>
                    </pslz:zmPr>
                  </pslz:sldZmObj>
                </pslz:sldZm>
              </a:graphicData>
            </a:graphic>
          </p:graphicFrame>
        </mc:Choice>
        <mc:Fallback xmlns="">
          <p:pic>
            <p:nvPicPr>
              <p:cNvPr id="29" name="Bildzoom 28">
                <a:hlinkClick r:id="rId19" action="ppaction://hlinksldjump"/>
                <a:extLst>
                  <a:ext uri="{FF2B5EF4-FFF2-40B4-BE49-F238E27FC236}">
                    <a16:creationId xmlns:a16="http://schemas.microsoft.com/office/drawing/2014/main" id="{B2863D92-D4DA-D959-D59E-D0E6AE8E4F43}"/>
                  </a:ext>
                </a:extLst>
              </p:cNvPr>
              <p:cNvPicPr>
                <a:picLocks noGrp="1" noRot="1" noChangeAspect="1" noMove="1" noResize="1" noEditPoints="1" noAdjustHandles="1" noChangeArrowheads="1" noChangeShapeType="1"/>
              </p:cNvPicPr>
              <p:nvPr/>
            </p:nvPicPr>
            <p:blipFill>
              <a:blip r:embed="rId20">
                <a:extLst>
                  <a:ext uri="{28A0092B-C50C-407E-A947-70E740481C1C}">
                    <a14:useLocalDpi xmlns:a14="http://schemas.microsoft.com/office/drawing/2010/main" val="0"/>
                  </a:ext>
                </a:extLst>
              </a:blip>
              <a:stretch>
                <a:fillRect/>
              </a:stretch>
            </p:blipFill>
            <p:spPr>
              <a:xfrm>
                <a:off x="6169172" y="1731250"/>
                <a:ext cx="454049" cy="1992768"/>
              </a:xfrm>
              <a:prstGeom prst="rect">
                <a:avLst/>
              </a:prstGeom>
              <a:ln w="3175">
                <a:solidFill>
                  <a:prstClr val="ltGray"/>
                </a:solidFill>
              </a:ln>
            </p:spPr>
          </p:pic>
        </mc:Fallback>
      </mc:AlternateContent>
      <p:sp>
        <p:nvSpPr>
          <p:cNvPr id="30" name="textruta 29">
            <a:extLst>
              <a:ext uri="{FF2B5EF4-FFF2-40B4-BE49-F238E27FC236}">
                <a16:creationId xmlns:a16="http://schemas.microsoft.com/office/drawing/2014/main" id="{C2AB57D9-3073-1869-9152-5019FD239066}"/>
              </a:ext>
            </a:extLst>
          </p:cNvPr>
          <p:cNvSpPr txBox="1"/>
          <p:nvPr/>
        </p:nvSpPr>
        <p:spPr>
          <a:xfrm>
            <a:off x="7772400" y="407773"/>
            <a:ext cx="3753075" cy="1107996"/>
          </a:xfrm>
          <a:prstGeom prst="rect">
            <a:avLst/>
          </a:prstGeom>
          <a:solidFill>
            <a:srgbClr val="1F7343"/>
          </a:solidFill>
        </p:spPr>
        <p:txBody>
          <a:bodyPr wrap="square" rtlCol="0">
            <a:spAutoFit/>
          </a:bodyPr>
          <a:lstStyle/>
          <a:p>
            <a:pPr algn="ctr"/>
            <a:r>
              <a:rPr lang="sv-SE" sz="2200" dirty="0">
                <a:solidFill>
                  <a:srgbClr val="FFC000"/>
                </a:solidFill>
                <a:latin typeface="Showcard Gothic" pitchFamily="82" charset="77"/>
              </a:rPr>
              <a:t>ÖPPNA PRESENTATIONSLÄGET OCH KLICKA DIG RUNT </a:t>
            </a:r>
            <a:r>
              <a:rPr lang="sv-SE" sz="2200" dirty="0">
                <a:solidFill>
                  <a:srgbClr val="FFC000"/>
                </a:solidFill>
                <a:latin typeface="Showcard Gothic" pitchFamily="82" charset="77"/>
                <a:sym typeface="Wingdings" pitchFamily="2" charset="2"/>
              </a:rPr>
              <a:t></a:t>
            </a:r>
            <a:endParaRPr lang="sv-SE" sz="2200" dirty="0">
              <a:solidFill>
                <a:srgbClr val="FFC000"/>
              </a:solidFill>
              <a:latin typeface="Showcard Gothic" pitchFamily="82" charset="77"/>
            </a:endParaRPr>
          </a:p>
        </p:txBody>
      </p:sp>
      <mc:AlternateContent xmlns:mc="http://schemas.openxmlformats.org/markup-compatibility/2006" xmlns:pslz="http://schemas.microsoft.com/office/powerpoint/2016/slidezoom">
        <mc:Choice Requires="pslz">
          <p:graphicFrame>
            <p:nvGraphicFramePr>
              <p:cNvPr id="6" name="Bildzoom 5">
                <a:extLst>
                  <a:ext uri="{FF2B5EF4-FFF2-40B4-BE49-F238E27FC236}">
                    <a16:creationId xmlns:a16="http://schemas.microsoft.com/office/drawing/2014/main" id="{A8BB9468-A2A4-B12D-2F85-FE9C73CDE806}"/>
                  </a:ext>
                </a:extLst>
              </p:cNvPr>
              <p:cNvGraphicFramePr>
                <a:graphicFrameLocks noChangeAspect="1"/>
              </p:cNvGraphicFramePr>
              <p:nvPr>
                <p:extLst>
                  <p:ext uri="{D42A27DB-BD31-4B8C-83A1-F6EECF244321}">
                    <p14:modId xmlns:p14="http://schemas.microsoft.com/office/powerpoint/2010/main" val="3611632013"/>
                  </p:ext>
                </p:extLst>
              </p:nvPr>
            </p:nvGraphicFramePr>
            <p:xfrm>
              <a:off x="1314036" y="4262486"/>
              <a:ext cx="3048000" cy="1283368"/>
            </p:xfrm>
            <a:graphic>
              <a:graphicData uri="http://schemas.microsoft.com/office/powerpoint/2016/slidezoom">
                <pslz:sldZm>
                  <pslz:sldZmObj sldId="263" cId="3982166605">
                    <pslz:zmPr id="{2BACAADA-D97C-454D-80DE-4BE3873BB8D7}" imageType="cover" transitionDur="1000">
                      <p166:blipFill xmlns:p166="http://schemas.microsoft.com/office/powerpoint/2016/6/main">
                        <a:blip r:embed="rId21" cstate="print">
                          <a:extLst>
                            <a:ext uri="{28A0092B-C50C-407E-A947-70E740481C1C}">
                              <a14:useLocalDpi xmlns:a14="http://schemas.microsoft.com/office/drawing/2010/main" val="0"/>
                            </a:ext>
                          </a:extLst>
                        </a:blip>
                        <a:stretch>
                          <a:fillRect/>
                        </a:stretch>
                      </p166:blipFill>
                      <p166:spPr xmlns:p166="http://schemas.microsoft.com/office/powerpoint/2016/6/main">
                        <a:xfrm>
                          <a:off x="0" y="0"/>
                          <a:ext cx="3048000" cy="1283368"/>
                        </a:xfrm>
                        <a:prstGeom prst="rect">
                          <a:avLst/>
                        </a:prstGeom>
                        <a:ln w="3175">
                          <a:solidFill>
                            <a:prstClr val="ltGray"/>
                          </a:solidFill>
                        </a:ln>
                      </p166:spPr>
                    </pslz:zmPr>
                  </pslz:sldZmObj>
                </pslz:sldZm>
              </a:graphicData>
            </a:graphic>
          </p:graphicFrame>
        </mc:Choice>
        <mc:Fallback xmlns="">
          <p:pic>
            <p:nvPicPr>
              <p:cNvPr id="6" name="Bildzoom 5">
                <a:hlinkClick r:id="rId22" action="ppaction://hlinksldjump"/>
                <a:extLst>
                  <a:ext uri="{FF2B5EF4-FFF2-40B4-BE49-F238E27FC236}">
                    <a16:creationId xmlns:a16="http://schemas.microsoft.com/office/drawing/2014/main" id="{A8BB9468-A2A4-B12D-2F85-FE9C73CDE806}"/>
                  </a:ext>
                </a:extLst>
              </p:cNvPr>
              <p:cNvPicPr>
                <a:picLocks noGrp="1" noRot="1" noChangeAspect="1" noMove="1" noResize="1" noEditPoints="1" noAdjustHandles="1" noChangeArrowheads="1" noChangeShapeType="1"/>
              </p:cNvPicPr>
              <p:nvPr/>
            </p:nvPicPr>
            <p:blipFill>
              <a:blip r:embed="rId23">
                <a:extLst>
                  <a:ext uri="{28A0092B-C50C-407E-A947-70E740481C1C}">
                    <a14:useLocalDpi xmlns:a14="http://schemas.microsoft.com/office/drawing/2010/main" val="0"/>
                  </a:ext>
                </a:extLst>
              </a:blip>
              <a:stretch>
                <a:fillRect/>
              </a:stretch>
            </p:blipFill>
            <p:spPr>
              <a:xfrm>
                <a:off x="1314036" y="4262486"/>
                <a:ext cx="3048000" cy="1283368"/>
              </a:xfrm>
              <a:prstGeom prst="rect">
                <a:avLst/>
              </a:prstGeom>
              <a:ln w="3175">
                <a:solidFill>
                  <a:prstClr val="ltGray"/>
                </a:solidFill>
              </a:ln>
            </p:spPr>
          </p:pic>
        </mc:Fallback>
      </mc:AlternateContent>
    </p:spTree>
    <p:extLst>
      <p:ext uri="{BB962C8B-B14F-4D97-AF65-F5344CB8AC3E}">
        <p14:creationId xmlns:p14="http://schemas.microsoft.com/office/powerpoint/2010/main" val="3194377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16E39"/>
        </a:solidFill>
        <a:effectLst/>
      </p:bgPr>
    </p:bg>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F39A7F42-57A3-AC04-9C1F-FF8879A0A0ED}"/>
              </a:ext>
            </a:extLst>
          </p:cNvPr>
          <p:cNvSpPr txBox="1"/>
          <p:nvPr/>
        </p:nvSpPr>
        <p:spPr>
          <a:xfrm>
            <a:off x="2228594" y="449668"/>
            <a:ext cx="7734811" cy="1015663"/>
          </a:xfrm>
          <a:prstGeom prst="rect">
            <a:avLst/>
          </a:prstGeom>
          <a:noFill/>
        </p:spPr>
        <p:txBody>
          <a:bodyPr wrap="square" lIns="91440" tIns="45720" rIns="91440" bIns="45720" rtlCol="0" anchor="t">
            <a:spAutoFit/>
          </a:bodyPr>
          <a:lstStyle/>
          <a:p>
            <a:pPr algn="ctr"/>
            <a:r>
              <a:rPr lang="sv-DE" sz="6000" u="sng">
                <a:solidFill>
                  <a:srgbClr val="FFC000"/>
                </a:solidFill>
                <a:latin typeface="Showcard Gothic" panose="04020904020102020604" pitchFamily="82" charset="0"/>
              </a:rPr>
              <a:t>Sofies  Ovveregler</a:t>
            </a:r>
            <a:endParaRPr lang="sv-SE" sz="6000" u="sng">
              <a:solidFill>
                <a:srgbClr val="FFC000"/>
              </a:solidFill>
              <a:latin typeface="Showcard Gothic" panose="04020904020102020604" pitchFamily="82" charset="0"/>
              <a:cs typeface="Calibri"/>
            </a:endParaRPr>
          </a:p>
        </p:txBody>
      </p:sp>
      <p:graphicFrame>
        <p:nvGraphicFramePr>
          <p:cNvPr id="8" name="Tabell 8">
            <a:extLst>
              <a:ext uri="{FF2B5EF4-FFF2-40B4-BE49-F238E27FC236}">
                <a16:creationId xmlns:a16="http://schemas.microsoft.com/office/drawing/2014/main" id="{AC748563-A0F4-0581-CCD5-BF96E75F9B75}"/>
              </a:ext>
            </a:extLst>
          </p:cNvPr>
          <p:cNvGraphicFramePr>
            <a:graphicFrameLocks noGrp="1"/>
          </p:cNvGraphicFramePr>
          <p:nvPr>
            <p:extLst>
              <p:ext uri="{D42A27DB-BD31-4B8C-83A1-F6EECF244321}">
                <p14:modId xmlns:p14="http://schemas.microsoft.com/office/powerpoint/2010/main" val="840492423"/>
              </p:ext>
            </p:extLst>
          </p:nvPr>
        </p:nvGraphicFramePr>
        <p:xfrm>
          <a:off x="476250" y="1887220"/>
          <a:ext cx="5276850" cy="3261360"/>
        </p:xfrm>
        <a:graphic>
          <a:graphicData uri="http://schemas.openxmlformats.org/drawingml/2006/table">
            <a:tbl>
              <a:tblPr>
                <a:tableStyleId>{08FB837D-C827-4EFA-A057-4D05807E0F7C}</a:tableStyleId>
              </a:tblPr>
              <a:tblGrid>
                <a:gridCol w="1885949">
                  <a:extLst>
                    <a:ext uri="{9D8B030D-6E8A-4147-A177-3AD203B41FA5}">
                      <a16:colId xmlns:a16="http://schemas.microsoft.com/office/drawing/2014/main" val="3601120522"/>
                    </a:ext>
                  </a:extLst>
                </a:gridCol>
                <a:gridCol w="3390901">
                  <a:extLst>
                    <a:ext uri="{9D8B030D-6E8A-4147-A177-3AD203B41FA5}">
                      <a16:colId xmlns:a16="http://schemas.microsoft.com/office/drawing/2014/main" val="2216759086"/>
                    </a:ext>
                  </a:extLst>
                </a:gridCol>
              </a:tblGrid>
              <a:tr h="3708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DE" sz="1400" b="1">
                          <a:solidFill>
                            <a:schemeClr val="tx1"/>
                          </a:solidFill>
                          <a:latin typeface="Consolas"/>
                        </a:rPr>
                        <a:t>Vart ska </a:t>
                      </a:r>
                      <a:r>
                        <a:rPr lang="sv-DE" sz="1400" b="1" err="1">
                          <a:solidFill>
                            <a:schemeClr val="tx1"/>
                          </a:solidFill>
                          <a:latin typeface="Consolas"/>
                        </a:rPr>
                        <a:t>märkena</a:t>
                      </a:r>
                      <a:r>
                        <a:rPr lang="sv-DE" sz="1400" b="1">
                          <a:solidFill>
                            <a:schemeClr val="tx1"/>
                          </a:solidFill>
                          <a:latin typeface="Consolas"/>
                        </a:rPr>
                        <a:t> </a:t>
                      </a:r>
                      <a:r>
                        <a:rPr lang="sv-DE" sz="1400" b="1" err="1">
                          <a:solidFill>
                            <a:schemeClr val="tx1"/>
                          </a:solidFill>
                          <a:latin typeface="Consolas"/>
                        </a:rPr>
                        <a:t>sitta</a:t>
                      </a:r>
                      <a:r>
                        <a:rPr lang="sv-DE" sz="1400" b="1">
                          <a:solidFill>
                            <a:schemeClr val="tx1"/>
                          </a:solidFill>
                          <a:latin typeface="Consolas"/>
                        </a:rPr>
                        <a:t>?</a:t>
                      </a:r>
                    </a:p>
                    <a:p>
                      <a:endParaRPr lang="sv-DE" sz="1400" b="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4A6BB"/>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sv-SE" sz="1400" b="0" noProof="0">
                          <a:solidFill>
                            <a:schemeClr val="tx1"/>
                          </a:solidFill>
                          <a:latin typeface="Consolas"/>
                          <a:ea typeface="GungsuhChe"/>
                          <a:cs typeface="Castellar" panose="020F0502020204030204" pitchFamily="34" charset="0"/>
                        </a:rPr>
                        <a:t>Du får ju sy märken vart du vill, du måste bara jobba dig dit. Man börjar på vänsterbenet och sen ska märkena sprida sig som ett härligt virus runt på underdelen av </a:t>
                      </a:r>
                      <a:r>
                        <a:rPr lang="sv-SE" sz="1400" b="0" noProof="0" err="1">
                          <a:solidFill>
                            <a:schemeClr val="tx1"/>
                          </a:solidFill>
                          <a:latin typeface="Consolas"/>
                          <a:ea typeface="GungsuhChe"/>
                          <a:cs typeface="Castellar" panose="020F0502020204030204" pitchFamily="34" charset="0"/>
                        </a:rPr>
                        <a:t>Ovven</a:t>
                      </a:r>
                      <a:r>
                        <a:rPr lang="sv-SE" sz="1400" b="0" noProof="0">
                          <a:solidFill>
                            <a:schemeClr val="tx1"/>
                          </a:solidFill>
                          <a:latin typeface="Consolas"/>
                          <a:ea typeface="GungsuhChe"/>
                          <a:cs typeface="Castellar" panose="020F050202020403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980353866"/>
                  </a:ext>
                </a:extLst>
              </a:tr>
              <a:tr h="370839">
                <a:tc>
                  <a:txBody>
                    <a:bodyPr/>
                    <a:lstStyle/>
                    <a:p>
                      <a:pPr marL="0" marR="0" lvl="0" indent="0" algn="l" rtl="0" eaLnBrk="1" fontAlgn="auto" latinLnBrk="0" hangingPunct="1">
                        <a:lnSpc>
                          <a:spcPct val="100000"/>
                        </a:lnSpc>
                        <a:spcBef>
                          <a:spcPts val="0"/>
                        </a:spcBef>
                        <a:spcAft>
                          <a:spcPts val="0"/>
                        </a:spcAft>
                        <a:buClrTx/>
                        <a:buSzTx/>
                        <a:buFontTx/>
                        <a:buNone/>
                      </a:pPr>
                      <a:r>
                        <a:rPr lang="sv-DE" sz="1400" b="1" err="1">
                          <a:solidFill>
                            <a:schemeClr val="tx1"/>
                          </a:solidFill>
                          <a:latin typeface="Consolas"/>
                        </a:rPr>
                        <a:t>Närmast</a:t>
                      </a:r>
                      <a:r>
                        <a:rPr lang="sv-DE" sz="1400" b="1">
                          <a:solidFill>
                            <a:schemeClr val="tx1"/>
                          </a:solidFill>
                          <a:latin typeface="Consolas"/>
                        </a:rPr>
                        <a:t> </a:t>
                      </a:r>
                      <a:r>
                        <a:rPr lang="sv-DE" sz="1400" b="1" err="1">
                          <a:solidFill>
                            <a:schemeClr val="tx1"/>
                          </a:solidFill>
                          <a:latin typeface="Consolas"/>
                        </a:rPr>
                        <a:t>skrevet</a:t>
                      </a:r>
                      <a:r>
                        <a:rPr lang="sv-DE" sz="1400" b="1">
                          <a:solidFill>
                            <a:schemeClr val="tx1"/>
                          </a:solidFill>
                          <a:latin typeface="Consolas"/>
                        </a:rPr>
                        <a:t>?</a:t>
                      </a:r>
                    </a:p>
                    <a:p>
                      <a:endParaRPr lang="sv-DE" sz="1400" b="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sv-SE" sz="1400" b="0" noProof="0">
                          <a:solidFill>
                            <a:schemeClr val="tx1"/>
                          </a:solidFill>
                          <a:latin typeface="Consolas"/>
                        </a:rPr>
                        <a:t>Märken av störst betydelse placeras närmast skrevet!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191507534"/>
                  </a:ext>
                </a:extLst>
              </a:tr>
              <a:tr h="370838">
                <a:tc>
                  <a:txBody>
                    <a:bodyPr/>
                    <a:lstStyle/>
                    <a:p>
                      <a:pPr lvl="0">
                        <a:buNone/>
                      </a:pPr>
                      <a:r>
                        <a:rPr lang="sv-SE" sz="1400" b="1">
                          <a:latin typeface="Consolas"/>
                        </a:rPr>
                        <a:t>Tvätt?</a:t>
                      </a:r>
                    </a:p>
                  </a:txBody>
                  <a:tcPr>
                    <a:lnL w="12700">
                      <a:solidFill>
                        <a:schemeClr val="tx1"/>
                      </a:solidFill>
                    </a:lnL>
                    <a:lnR w="12700">
                      <a:solidFill>
                        <a:schemeClr val="tx1"/>
                      </a:solidFill>
                    </a:lnR>
                    <a:lnT w="12700">
                      <a:solidFill>
                        <a:schemeClr val="tx1"/>
                      </a:solidFill>
                    </a:lnT>
                    <a:lnB w="12700">
                      <a:solidFill>
                        <a:schemeClr val="tx1"/>
                      </a:solidFill>
                    </a:lnB>
                    <a:solidFill>
                      <a:schemeClr val="accent1">
                        <a:lumMod val="40000"/>
                        <a:lumOff val="60000"/>
                      </a:schemeClr>
                    </a:solidFill>
                  </a:tcPr>
                </a:tc>
                <a:tc>
                  <a:txBody>
                    <a:bodyPr/>
                    <a:lstStyle/>
                    <a:p>
                      <a:pPr marL="0" lvl="0" indent="0" algn="l">
                        <a:lnSpc>
                          <a:spcPct val="100000"/>
                        </a:lnSpc>
                        <a:spcBef>
                          <a:spcPts val="0"/>
                        </a:spcBef>
                        <a:spcAft>
                          <a:spcPts val="0"/>
                        </a:spcAft>
                        <a:buNone/>
                      </a:pPr>
                      <a:r>
                        <a:rPr lang="sv-SE" sz="1400" b="0" noProof="0">
                          <a:solidFill>
                            <a:schemeClr val="tx1"/>
                          </a:solidFill>
                          <a:latin typeface="Consolas"/>
                        </a:rPr>
                        <a:t>Nej, din </a:t>
                      </a:r>
                      <a:r>
                        <a:rPr lang="sv-SE" sz="1400" b="0" noProof="0" err="1">
                          <a:solidFill>
                            <a:schemeClr val="tx1"/>
                          </a:solidFill>
                          <a:latin typeface="Consolas"/>
                        </a:rPr>
                        <a:t>Ovve</a:t>
                      </a:r>
                      <a:r>
                        <a:rPr lang="sv-SE" sz="1400" b="0" noProof="0">
                          <a:solidFill>
                            <a:schemeClr val="tx1"/>
                          </a:solidFill>
                          <a:latin typeface="Consolas"/>
                        </a:rPr>
                        <a:t> får bara hänga i tvättmaskinen när du är i den... Rekommenderas ej!</a:t>
                      </a:r>
                    </a:p>
                    <a:p>
                      <a:pPr marL="0" lvl="0" indent="0" algn="l">
                        <a:lnSpc>
                          <a:spcPct val="100000"/>
                        </a:lnSpc>
                        <a:spcBef>
                          <a:spcPts val="0"/>
                        </a:spcBef>
                        <a:spcAft>
                          <a:spcPts val="0"/>
                        </a:spcAft>
                        <a:buNone/>
                      </a:pPr>
                      <a:endParaRPr lang="sv-SE" sz="1400" b="0" noProof="0">
                        <a:solidFill>
                          <a:schemeClr val="tx1"/>
                        </a:solidFill>
                        <a:latin typeface="Consolas"/>
                      </a:endParaRPr>
                    </a:p>
                    <a:p>
                      <a:pPr marL="0" lvl="0" indent="0" algn="l">
                        <a:lnSpc>
                          <a:spcPct val="100000"/>
                        </a:lnSpc>
                        <a:spcBef>
                          <a:spcPts val="0"/>
                        </a:spcBef>
                        <a:spcAft>
                          <a:spcPts val="0"/>
                        </a:spcAft>
                        <a:buNone/>
                      </a:pPr>
                      <a:r>
                        <a:rPr lang="sv-SE" sz="1400" b="0" noProof="0">
                          <a:solidFill>
                            <a:schemeClr val="tx1"/>
                          </a:solidFill>
                          <a:latin typeface="Consolas"/>
                        </a:rPr>
                        <a:t>Ta istället en dusch eller ett bad med den fina-fina </a:t>
                      </a:r>
                      <a:r>
                        <a:rPr lang="sv-SE" sz="1400" b="0" noProof="0" err="1">
                          <a:solidFill>
                            <a:schemeClr val="tx1"/>
                          </a:solidFill>
                          <a:latin typeface="Consolas"/>
                        </a:rPr>
                        <a:t>Ovven</a:t>
                      </a:r>
                      <a:r>
                        <a:rPr lang="sv-SE" sz="1400" b="0" noProof="0">
                          <a:solidFill>
                            <a:schemeClr val="tx1"/>
                          </a:solidFill>
                          <a:latin typeface="Consolas"/>
                        </a:rPr>
                        <a:t>.</a:t>
                      </a:r>
                    </a:p>
                  </a:txBody>
                  <a:tcPr>
                    <a:lnL w="12700">
                      <a:solidFill>
                        <a:schemeClr val="tx1"/>
                      </a:solidFill>
                    </a:lnL>
                    <a:lnR w="12700">
                      <a:solidFill>
                        <a:schemeClr val="tx1"/>
                      </a:solidFill>
                    </a:lnR>
                    <a:lnT w="12700">
                      <a:solidFill>
                        <a:schemeClr val="tx1"/>
                      </a:solidFill>
                    </a:lnT>
                    <a:lnB w="12700">
                      <a:solidFill>
                        <a:schemeClr val="tx1"/>
                      </a:solidFill>
                    </a:lnB>
                    <a:solidFill>
                      <a:schemeClr val="accent6">
                        <a:lumMod val="40000"/>
                        <a:lumOff val="60000"/>
                      </a:schemeClr>
                    </a:solidFill>
                  </a:tcPr>
                </a:tc>
                <a:extLst>
                  <a:ext uri="{0D108BD9-81ED-4DB2-BD59-A6C34878D82A}">
                    <a16:rowId xmlns:a16="http://schemas.microsoft.com/office/drawing/2014/main" val="2756394907"/>
                  </a:ext>
                </a:extLst>
              </a:tr>
            </a:tbl>
          </a:graphicData>
        </a:graphic>
      </p:graphicFrame>
      <p:graphicFrame>
        <p:nvGraphicFramePr>
          <p:cNvPr id="9" name="Tabell 8">
            <a:extLst>
              <a:ext uri="{FF2B5EF4-FFF2-40B4-BE49-F238E27FC236}">
                <a16:creationId xmlns:a16="http://schemas.microsoft.com/office/drawing/2014/main" id="{E35F3A30-5AD1-0EB8-9C7B-E042EA23F39D}"/>
              </a:ext>
            </a:extLst>
          </p:cNvPr>
          <p:cNvGraphicFramePr>
            <a:graphicFrameLocks noGrp="1"/>
          </p:cNvGraphicFramePr>
          <p:nvPr>
            <p:extLst>
              <p:ext uri="{D42A27DB-BD31-4B8C-83A1-F6EECF244321}">
                <p14:modId xmlns:p14="http://schemas.microsoft.com/office/powerpoint/2010/main" val="1457766854"/>
              </p:ext>
            </p:extLst>
          </p:nvPr>
        </p:nvGraphicFramePr>
        <p:xfrm>
          <a:off x="6438900" y="1887220"/>
          <a:ext cx="5276850" cy="944880"/>
        </p:xfrm>
        <a:graphic>
          <a:graphicData uri="http://schemas.openxmlformats.org/drawingml/2006/table">
            <a:tbl>
              <a:tblPr firstRow="1" bandRow="1">
                <a:tableStyleId>{08FB837D-C827-4EFA-A057-4D05807E0F7C}</a:tableStyleId>
              </a:tblPr>
              <a:tblGrid>
                <a:gridCol w="1885949">
                  <a:extLst>
                    <a:ext uri="{9D8B030D-6E8A-4147-A177-3AD203B41FA5}">
                      <a16:colId xmlns:a16="http://schemas.microsoft.com/office/drawing/2014/main" val="3601120522"/>
                    </a:ext>
                  </a:extLst>
                </a:gridCol>
                <a:gridCol w="3390901">
                  <a:extLst>
                    <a:ext uri="{9D8B030D-6E8A-4147-A177-3AD203B41FA5}">
                      <a16:colId xmlns:a16="http://schemas.microsoft.com/office/drawing/2014/main" val="2216759086"/>
                    </a:ext>
                  </a:extLst>
                </a:gridCol>
              </a:tblGrid>
              <a:tr h="864511">
                <a:tc>
                  <a:txBody>
                    <a:bodyPr/>
                    <a:lstStyle/>
                    <a:p>
                      <a:r>
                        <a:rPr lang="sv-DE" sz="1400">
                          <a:solidFill>
                            <a:schemeClr val="tx1"/>
                          </a:solidFill>
                          <a:latin typeface="Consolas"/>
                        </a:rPr>
                        <a:t>Byte av </a:t>
                      </a:r>
                      <a:r>
                        <a:rPr lang="sv-DE" sz="1400" err="1">
                          <a:solidFill>
                            <a:schemeClr val="tx1"/>
                          </a:solidFill>
                          <a:latin typeface="Consolas"/>
                        </a:rPr>
                        <a:t>ovvedelar</a:t>
                      </a:r>
                      <a:r>
                        <a:rPr lang="sv-DE" sz="1400">
                          <a:solidFill>
                            <a:schemeClr val="tx1"/>
                          </a:solidFill>
                          <a:latin typeface="Consolas"/>
                        </a:rPr>
                        <a:t>?</a:t>
                      </a:r>
                      <a:endParaRPr lang="sv-DE" sz="1400" err="1">
                        <a:solidFill>
                          <a:schemeClr val="tx1"/>
                        </a:solidFill>
                        <a:latin typeface="Consola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sv-SE" sz="1400" b="0">
                          <a:solidFill>
                            <a:schemeClr val="tx1"/>
                          </a:solidFill>
                          <a:latin typeface="Consolas"/>
                        </a:rPr>
                        <a:t>Vid utbyte av kroppsvätskor med en </a:t>
                      </a:r>
                      <a:r>
                        <a:rPr lang="sv-SE" sz="1400" b="0" err="1">
                          <a:solidFill>
                            <a:schemeClr val="tx1"/>
                          </a:solidFill>
                          <a:latin typeface="Consolas"/>
                        </a:rPr>
                        <a:t>ovvebärare</a:t>
                      </a:r>
                      <a:r>
                        <a:rPr lang="sv-SE" sz="1400" b="0">
                          <a:solidFill>
                            <a:schemeClr val="tx1"/>
                          </a:solidFill>
                          <a:latin typeface="Consolas"/>
                        </a:rPr>
                        <a:t> från en annan sektion kan delar av </a:t>
                      </a:r>
                      <a:r>
                        <a:rPr lang="sv-SE" sz="1400" b="0" err="1">
                          <a:solidFill>
                            <a:schemeClr val="tx1"/>
                          </a:solidFill>
                          <a:latin typeface="Consolas"/>
                        </a:rPr>
                        <a:t>ovven</a:t>
                      </a:r>
                      <a:r>
                        <a:rPr lang="sv-SE" sz="1400" b="0">
                          <a:solidFill>
                            <a:schemeClr val="tx1"/>
                          </a:solidFill>
                          <a:latin typeface="Consolas"/>
                        </a:rPr>
                        <a:t> bytas.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980353866"/>
                  </a:ext>
                </a:extLst>
              </a:tr>
            </a:tbl>
          </a:graphicData>
        </a:graphic>
      </p:graphicFrame>
      <p:pic>
        <p:nvPicPr>
          <p:cNvPr id="3" name="Bildobjekt 3" descr="En bild som visar person&#10;&#10;Automatiskt genererad beskrivning">
            <a:extLst>
              <a:ext uri="{FF2B5EF4-FFF2-40B4-BE49-F238E27FC236}">
                <a16:creationId xmlns:a16="http://schemas.microsoft.com/office/drawing/2014/main" id="{F829189C-4F72-C30A-DEEE-8D4F53B0976F}"/>
              </a:ext>
            </a:extLst>
          </p:cNvPr>
          <p:cNvPicPr>
            <a:picLocks noChangeAspect="1"/>
          </p:cNvPicPr>
          <p:nvPr/>
        </p:nvPicPr>
        <p:blipFill rotWithShape="1">
          <a:blip r:embed="rId2"/>
          <a:srcRect t="13559" r="-256" b="169"/>
          <a:stretch/>
        </p:blipFill>
        <p:spPr>
          <a:xfrm>
            <a:off x="6761163" y="3166918"/>
            <a:ext cx="2675956" cy="3468417"/>
          </a:xfrm>
          <a:prstGeom prst="rect">
            <a:avLst/>
          </a:prstGeom>
        </p:spPr>
      </p:pic>
      <p:sp>
        <p:nvSpPr>
          <p:cNvPr id="6" name="Ellips 5">
            <a:extLst>
              <a:ext uri="{FF2B5EF4-FFF2-40B4-BE49-F238E27FC236}">
                <a16:creationId xmlns:a16="http://schemas.microsoft.com/office/drawing/2014/main" id="{2AC628E1-2173-95A7-CEC7-51A7BBE42D3F}"/>
              </a:ext>
            </a:extLst>
          </p:cNvPr>
          <p:cNvSpPr/>
          <p:nvPr/>
        </p:nvSpPr>
        <p:spPr>
          <a:xfrm>
            <a:off x="8913091" y="4941455"/>
            <a:ext cx="1570180" cy="10102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a:solidFill>
                  <a:schemeClr val="bg1"/>
                </a:solidFill>
                <a:ea typeface="+mn-lt"/>
                <a:cs typeface="+mn-lt"/>
              </a:rPr>
              <a:t>Notera: Annan färg på ärmen!</a:t>
            </a:r>
            <a:endParaRPr lang="sv-SE">
              <a:solidFill>
                <a:schemeClr val="bg1"/>
              </a:solidFill>
            </a:endParaRPr>
          </a:p>
        </p:txBody>
      </p:sp>
    </p:spTree>
    <p:extLst>
      <p:ext uri="{BB962C8B-B14F-4D97-AF65-F5344CB8AC3E}">
        <p14:creationId xmlns:p14="http://schemas.microsoft.com/office/powerpoint/2010/main" val="2248737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16E39"/>
        </a:solidFill>
        <a:effectLst/>
      </p:bgPr>
    </p:bg>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F39A7F42-57A3-AC04-9C1F-FF8879A0A0ED}"/>
              </a:ext>
            </a:extLst>
          </p:cNvPr>
          <p:cNvSpPr txBox="1"/>
          <p:nvPr/>
        </p:nvSpPr>
        <p:spPr>
          <a:xfrm>
            <a:off x="4362993" y="0"/>
            <a:ext cx="3466013" cy="1015663"/>
          </a:xfrm>
          <a:prstGeom prst="rect">
            <a:avLst/>
          </a:prstGeom>
          <a:noFill/>
        </p:spPr>
        <p:txBody>
          <a:bodyPr wrap="square" lIns="91440" tIns="45720" rIns="91440" bIns="45720" rtlCol="0" anchor="t">
            <a:spAutoFit/>
          </a:bodyPr>
          <a:lstStyle/>
          <a:p>
            <a:pPr algn="ctr"/>
            <a:r>
              <a:rPr lang="sv-SE" sz="6000" u="sng" err="1">
                <a:solidFill>
                  <a:srgbClr val="FFC000"/>
                </a:solidFill>
                <a:latin typeface="Showcard Gothic"/>
              </a:rPr>
              <a:t>quriosa</a:t>
            </a:r>
            <a:endParaRPr lang="sv-SE" sz="6000" u="sng">
              <a:solidFill>
                <a:srgbClr val="FFC000"/>
              </a:solidFill>
              <a:latin typeface="Showcard Gothic" panose="04020904020102020604" pitchFamily="82" charset="0"/>
            </a:endParaRPr>
          </a:p>
        </p:txBody>
      </p:sp>
      <p:sp>
        <p:nvSpPr>
          <p:cNvPr id="3" name="textruta 2">
            <a:extLst>
              <a:ext uri="{FF2B5EF4-FFF2-40B4-BE49-F238E27FC236}">
                <a16:creationId xmlns:a16="http://schemas.microsoft.com/office/drawing/2014/main" id="{CAB8E72D-66FF-8386-E50C-634E6B171AA4}"/>
              </a:ext>
            </a:extLst>
          </p:cNvPr>
          <p:cNvSpPr txBox="1"/>
          <p:nvPr/>
        </p:nvSpPr>
        <p:spPr>
          <a:xfrm>
            <a:off x="1835727" y="2112818"/>
            <a:ext cx="57842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sv-SE">
              <a:solidFill>
                <a:srgbClr val="FFFFFF"/>
              </a:solidFill>
              <a:cs typeface="Calibri"/>
            </a:endParaRPr>
          </a:p>
        </p:txBody>
      </p:sp>
      <p:pic>
        <p:nvPicPr>
          <p:cNvPr id="5" name="Bildobjekt 8">
            <a:extLst>
              <a:ext uri="{FF2B5EF4-FFF2-40B4-BE49-F238E27FC236}">
                <a16:creationId xmlns:a16="http://schemas.microsoft.com/office/drawing/2014/main" id="{D897D7AC-5584-A2DA-A819-5FEA15FC41BF}"/>
              </a:ext>
            </a:extLst>
          </p:cNvPr>
          <p:cNvPicPr>
            <a:picLocks noChangeAspect="1"/>
          </p:cNvPicPr>
          <p:nvPr/>
        </p:nvPicPr>
        <p:blipFill>
          <a:blip r:embed="rId2"/>
          <a:stretch>
            <a:fillRect/>
          </a:stretch>
        </p:blipFill>
        <p:spPr>
          <a:xfrm>
            <a:off x="171587" y="5972457"/>
            <a:ext cx="681963" cy="740634"/>
          </a:xfrm>
          <a:prstGeom prst="rect">
            <a:avLst/>
          </a:prstGeom>
        </p:spPr>
      </p:pic>
      <p:sp>
        <p:nvSpPr>
          <p:cNvPr id="4" name="textruta 3">
            <a:extLst>
              <a:ext uri="{FF2B5EF4-FFF2-40B4-BE49-F238E27FC236}">
                <a16:creationId xmlns:a16="http://schemas.microsoft.com/office/drawing/2014/main" id="{44492F4A-6775-F051-98C8-8A4BEC959130}"/>
              </a:ext>
            </a:extLst>
          </p:cNvPr>
          <p:cNvSpPr txBox="1"/>
          <p:nvPr/>
        </p:nvSpPr>
        <p:spPr>
          <a:xfrm>
            <a:off x="3386013" y="1397675"/>
            <a:ext cx="8467971"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err="1">
                <a:solidFill>
                  <a:schemeClr val="bg1"/>
                </a:solidFill>
                <a:latin typeface="Consolas"/>
                <a:cs typeface="Arial"/>
              </a:rPr>
              <a:t>Ovvens</a:t>
            </a:r>
            <a:r>
              <a:rPr lang="sv-SE">
                <a:solidFill>
                  <a:schemeClr val="bg1"/>
                </a:solidFill>
                <a:latin typeface="Consolas"/>
                <a:cs typeface="Arial"/>
              </a:rPr>
              <a:t> historia på KTH sträcker sig tillbaka till 60-talet då </a:t>
            </a:r>
            <a:r>
              <a:rPr lang="sv-SE" err="1">
                <a:solidFill>
                  <a:schemeClr val="bg1"/>
                </a:solidFill>
                <a:latin typeface="Consolas"/>
                <a:cs typeface="Arial"/>
              </a:rPr>
              <a:t>Fysiksektionen</a:t>
            </a:r>
            <a:r>
              <a:rPr lang="sv-SE">
                <a:solidFill>
                  <a:schemeClr val="bg1"/>
                </a:solidFill>
                <a:latin typeface="Consolas"/>
                <a:cs typeface="Arial"/>
              </a:rPr>
              <a:t> började använda denna istället för b-fracken. Så småningom anammades </a:t>
            </a:r>
            <a:r>
              <a:rPr lang="sv-SE" err="1">
                <a:solidFill>
                  <a:schemeClr val="bg1"/>
                </a:solidFill>
                <a:latin typeface="Consolas"/>
                <a:cs typeface="Arial"/>
              </a:rPr>
              <a:t>ovven</a:t>
            </a:r>
            <a:r>
              <a:rPr lang="sv-SE">
                <a:solidFill>
                  <a:schemeClr val="bg1"/>
                </a:solidFill>
                <a:latin typeface="Consolas"/>
                <a:cs typeface="Arial"/>
              </a:rPr>
              <a:t> även av L och V. L hade gröna </a:t>
            </a:r>
            <a:r>
              <a:rPr lang="sv-SE" err="1">
                <a:solidFill>
                  <a:schemeClr val="bg1"/>
                </a:solidFill>
                <a:latin typeface="Consolas"/>
                <a:cs typeface="Arial"/>
              </a:rPr>
              <a:t>ovvar</a:t>
            </a:r>
            <a:r>
              <a:rPr lang="sv-SE">
                <a:solidFill>
                  <a:schemeClr val="bg1"/>
                </a:solidFill>
                <a:latin typeface="Consolas"/>
                <a:cs typeface="Arial"/>
              </a:rPr>
              <a:t> och V ljusblå. Idag har S buteljgröna </a:t>
            </a:r>
            <a:r>
              <a:rPr lang="sv-SE" err="1">
                <a:solidFill>
                  <a:schemeClr val="bg1"/>
                </a:solidFill>
                <a:latin typeface="Consolas"/>
                <a:cs typeface="Arial"/>
              </a:rPr>
              <a:t>ovvar</a:t>
            </a:r>
            <a:r>
              <a:rPr lang="sv-SE">
                <a:solidFill>
                  <a:schemeClr val="bg1"/>
                </a:solidFill>
                <a:latin typeface="Consolas"/>
                <a:cs typeface="Arial"/>
              </a:rPr>
              <a:t>, de vackraste av de alla.</a:t>
            </a:r>
          </a:p>
          <a:p>
            <a:endParaRPr lang="sv-SE" sz="2400">
              <a:solidFill>
                <a:schemeClr val="bg1"/>
              </a:solidFill>
              <a:latin typeface="Consolas"/>
              <a:cs typeface="Arial"/>
            </a:endParaRPr>
          </a:p>
          <a:p>
            <a:r>
              <a:rPr lang="sv-SE">
                <a:solidFill>
                  <a:schemeClr val="bg1"/>
                </a:solidFill>
                <a:latin typeface="Consolas"/>
                <a:cs typeface="Arial"/>
              </a:rPr>
              <a:t>Ett alternativ till </a:t>
            </a:r>
            <a:r>
              <a:rPr lang="sv-SE" err="1">
                <a:solidFill>
                  <a:schemeClr val="bg1"/>
                </a:solidFill>
                <a:latin typeface="Consolas"/>
                <a:cs typeface="Arial"/>
              </a:rPr>
              <a:t>ovven</a:t>
            </a:r>
            <a:r>
              <a:rPr lang="sv-SE">
                <a:solidFill>
                  <a:schemeClr val="bg1"/>
                </a:solidFill>
                <a:latin typeface="Consolas"/>
                <a:cs typeface="Arial"/>
              </a:rPr>
              <a:t> är b-frack. Dessa används fortfarande av maskin, farkost, media samt design- och produktframtagning. </a:t>
            </a:r>
          </a:p>
        </p:txBody>
      </p:sp>
      <p:pic>
        <p:nvPicPr>
          <p:cNvPr id="7" name="Bildobjekt 7">
            <a:extLst>
              <a:ext uri="{FF2B5EF4-FFF2-40B4-BE49-F238E27FC236}">
                <a16:creationId xmlns:a16="http://schemas.microsoft.com/office/drawing/2014/main" id="{37E8E1F8-1CDF-F5F6-8707-E97AC55D4D00}"/>
              </a:ext>
            </a:extLst>
          </p:cNvPr>
          <p:cNvPicPr>
            <a:picLocks noChangeAspect="1"/>
          </p:cNvPicPr>
          <p:nvPr/>
        </p:nvPicPr>
        <p:blipFill rotWithShape="1">
          <a:blip r:embed="rId3"/>
          <a:srcRect r="9972"/>
          <a:stretch/>
        </p:blipFill>
        <p:spPr>
          <a:xfrm>
            <a:off x="8072438" y="3669500"/>
            <a:ext cx="3947975" cy="2912248"/>
          </a:xfrm>
          <a:prstGeom prst="rect">
            <a:avLst/>
          </a:prstGeom>
        </p:spPr>
      </p:pic>
      <p:sp>
        <p:nvSpPr>
          <p:cNvPr id="8" name="textruta 7">
            <a:extLst>
              <a:ext uri="{FF2B5EF4-FFF2-40B4-BE49-F238E27FC236}">
                <a16:creationId xmlns:a16="http://schemas.microsoft.com/office/drawing/2014/main" id="{A62DBDB8-A0CD-140A-0A40-045347C054CD}"/>
              </a:ext>
            </a:extLst>
          </p:cNvPr>
          <p:cNvSpPr txBox="1"/>
          <p:nvPr/>
        </p:nvSpPr>
        <p:spPr>
          <a:xfrm>
            <a:off x="171587" y="3781328"/>
            <a:ext cx="7728146" cy="2031325"/>
          </a:xfrm>
          <a:prstGeom prst="rect">
            <a:avLst/>
          </a:prstGeom>
          <a:noFill/>
        </p:spPr>
        <p:txBody>
          <a:bodyPr wrap="square" rtlCol="0">
            <a:spAutoFit/>
          </a:bodyPr>
          <a:lstStyle/>
          <a:p>
            <a:pPr>
              <a:spcBef>
                <a:spcPts val="110"/>
              </a:spcBef>
            </a:pPr>
            <a:r>
              <a:rPr lang="sv-SE">
                <a:solidFill>
                  <a:schemeClr val="bg1"/>
                </a:solidFill>
                <a:latin typeface="Consolas"/>
                <a:cs typeface="Arial"/>
              </a:rPr>
              <a:t>En </a:t>
            </a:r>
            <a:r>
              <a:rPr lang="sv-SE" err="1">
                <a:solidFill>
                  <a:schemeClr val="bg1"/>
                </a:solidFill>
                <a:latin typeface="Consolas"/>
                <a:cs typeface="Arial"/>
              </a:rPr>
              <a:t>schmeck</a:t>
            </a:r>
            <a:r>
              <a:rPr lang="sv-SE">
                <a:solidFill>
                  <a:schemeClr val="bg1"/>
                </a:solidFill>
                <a:latin typeface="Consolas"/>
                <a:cs typeface="Arial"/>
              </a:rPr>
              <a:t> är en studentmössa som kan bäras av </a:t>
            </a:r>
            <a:r>
              <a:rPr lang="sv-SE" err="1">
                <a:solidFill>
                  <a:schemeClr val="bg1"/>
                </a:solidFill>
                <a:latin typeface="Consolas"/>
                <a:cs typeface="Arial"/>
              </a:rPr>
              <a:t>tekonloger</a:t>
            </a:r>
            <a:r>
              <a:rPr lang="sv-SE">
                <a:solidFill>
                  <a:schemeClr val="bg1"/>
                </a:solidFill>
                <a:latin typeface="Consolas"/>
                <a:cs typeface="Arial"/>
              </a:rPr>
              <a:t>. Här på KTH används en grå mössa för civilingenjörsstudenter och lila för högskoleingenjörer. På snöret kan man trä på små knutar som kallas </a:t>
            </a:r>
            <a:r>
              <a:rPr lang="sv-SE" err="1">
                <a:solidFill>
                  <a:schemeClr val="bg1"/>
                </a:solidFill>
                <a:latin typeface="Consolas"/>
                <a:cs typeface="Arial"/>
              </a:rPr>
              <a:t>spegater.Vanligen</a:t>
            </a:r>
            <a:r>
              <a:rPr lang="sv-SE">
                <a:solidFill>
                  <a:schemeClr val="bg1"/>
                </a:solidFill>
                <a:latin typeface="Consolas"/>
                <a:cs typeface="Arial"/>
              </a:rPr>
              <a:t> har man en </a:t>
            </a:r>
            <a:r>
              <a:rPr lang="sv-SE" err="1">
                <a:solidFill>
                  <a:schemeClr val="bg1"/>
                </a:solidFill>
                <a:latin typeface="Consolas"/>
                <a:cs typeface="Arial"/>
              </a:rPr>
              <a:t>spegat</a:t>
            </a:r>
            <a:r>
              <a:rPr lang="sv-SE">
                <a:solidFill>
                  <a:schemeClr val="bg1"/>
                </a:solidFill>
                <a:latin typeface="Consolas"/>
                <a:cs typeface="Arial"/>
              </a:rPr>
              <a:t> per påbörjat läsår och färgen på dessa motsvarar den utbildning man läser. På Kårbokhandeln kan man köpa både </a:t>
            </a:r>
            <a:r>
              <a:rPr lang="sv-SE" err="1">
                <a:solidFill>
                  <a:schemeClr val="bg1"/>
                </a:solidFill>
                <a:latin typeface="Consolas"/>
                <a:cs typeface="Arial"/>
              </a:rPr>
              <a:t>schmeck</a:t>
            </a:r>
            <a:r>
              <a:rPr lang="sv-SE">
                <a:solidFill>
                  <a:schemeClr val="bg1"/>
                </a:solidFill>
                <a:latin typeface="Consolas"/>
                <a:cs typeface="Arial"/>
              </a:rPr>
              <a:t>-paket och </a:t>
            </a:r>
            <a:r>
              <a:rPr lang="sv-SE" err="1">
                <a:solidFill>
                  <a:schemeClr val="bg1"/>
                </a:solidFill>
                <a:latin typeface="Consolas"/>
                <a:cs typeface="Arial"/>
              </a:rPr>
              <a:t>spegater</a:t>
            </a:r>
            <a:r>
              <a:rPr lang="sv-SE">
                <a:solidFill>
                  <a:schemeClr val="bg1"/>
                </a:solidFill>
                <a:latin typeface="Consolas"/>
                <a:cs typeface="Arial"/>
              </a:rPr>
              <a:t>.</a:t>
            </a:r>
          </a:p>
        </p:txBody>
      </p:sp>
      <p:pic>
        <p:nvPicPr>
          <p:cNvPr id="6" name="Bildobjekt 8">
            <a:extLst>
              <a:ext uri="{FF2B5EF4-FFF2-40B4-BE49-F238E27FC236}">
                <a16:creationId xmlns:a16="http://schemas.microsoft.com/office/drawing/2014/main" id="{59729CF3-88CA-E3ED-245F-09261830861D}"/>
              </a:ext>
            </a:extLst>
          </p:cNvPr>
          <p:cNvPicPr>
            <a:picLocks noChangeAspect="1"/>
          </p:cNvPicPr>
          <p:nvPr/>
        </p:nvPicPr>
        <p:blipFill rotWithShape="1">
          <a:blip r:embed="rId4"/>
          <a:srcRect t="30735" b="-1"/>
          <a:stretch/>
        </p:blipFill>
        <p:spPr>
          <a:xfrm>
            <a:off x="171587" y="287784"/>
            <a:ext cx="2998251" cy="3141216"/>
          </a:xfrm>
          <a:prstGeom prst="rect">
            <a:avLst/>
          </a:prstGeom>
        </p:spPr>
      </p:pic>
    </p:spTree>
    <p:extLst>
      <p:ext uri="{BB962C8B-B14F-4D97-AF65-F5344CB8AC3E}">
        <p14:creationId xmlns:p14="http://schemas.microsoft.com/office/powerpoint/2010/main" val="184134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16E39"/>
        </a:solidFill>
        <a:effectLst/>
      </p:bgPr>
    </p:bg>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F39A7F42-57A3-AC04-9C1F-FF8879A0A0ED}"/>
              </a:ext>
            </a:extLst>
          </p:cNvPr>
          <p:cNvSpPr txBox="1"/>
          <p:nvPr/>
        </p:nvSpPr>
        <p:spPr>
          <a:xfrm>
            <a:off x="4502454" y="343343"/>
            <a:ext cx="3187091" cy="1015663"/>
          </a:xfrm>
          <a:prstGeom prst="rect">
            <a:avLst/>
          </a:prstGeom>
          <a:noFill/>
        </p:spPr>
        <p:txBody>
          <a:bodyPr wrap="none" lIns="91440" tIns="45720" rIns="91440" bIns="45720" rtlCol="0" anchor="t">
            <a:spAutoFit/>
          </a:bodyPr>
          <a:lstStyle/>
          <a:p>
            <a:pPr algn="ctr"/>
            <a:r>
              <a:rPr lang="sv-DE" sz="6000" u="sng">
                <a:solidFill>
                  <a:srgbClr val="FFC000"/>
                </a:solidFill>
                <a:latin typeface="Showcard Gothic" panose="04020904020102020604" pitchFamily="82" charset="0"/>
              </a:rPr>
              <a:t>Namnet</a:t>
            </a:r>
            <a:endParaRPr lang="sv-SE" sz="6000" u="sng">
              <a:solidFill>
                <a:srgbClr val="FFC000"/>
              </a:solidFill>
              <a:latin typeface="Showcard Gothic" panose="04020904020102020604" pitchFamily="82" charset="0"/>
            </a:endParaRPr>
          </a:p>
        </p:txBody>
      </p:sp>
      <p:sp>
        <p:nvSpPr>
          <p:cNvPr id="3" name="textruta 2">
            <a:extLst>
              <a:ext uri="{FF2B5EF4-FFF2-40B4-BE49-F238E27FC236}">
                <a16:creationId xmlns:a16="http://schemas.microsoft.com/office/drawing/2014/main" id="{CAB8E72D-66FF-8386-E50C-634E6B171AA4}"/>
              </a:ext>
            </a:extLst>
          </p:cNvPr>
          <p:cNvSpPr txBox="1"/>
          <p:nvPr/>
        </p:nvSpPr>
        <p:spPr>
          <a:xfrm>
            <a:off x="2020454" y="2551546"/>
            <a:ext cx="7712362"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a:solidFill>
                  <a:schemeClr val="bg1"/>
                </a:solidFill>
                <a:latin typeface="Consolas"/>
              </a:rPr>
              <a:t>Här kan man ha sitt fina namn, smeknamn eller om du vill börja bli kallad något helt nytt ;)</a:t>
            </a:r>
          </a:p>
          <a:p>
            <a:endParaRPr lang="sv-SE">
              <a:solidFill>
                <a:schemeClr val="bg1"/>
              </a:solidFill>
              <a:latin typeface="Consolas"/>
            </a:endParaRPr>
          </a:p>
          <a:p>
            <a:r>
              <a:rPr lang="sv-SE">
                <a:solidFill>
                  <a:schemeClr val="bg1"/>
                </a:solidFill>
                <a:latin typeface="Consolas"/>
              </a:rPr>
              <a:t>Vad du än väljer ska det placeras på ditt högra ben. Märken ska helst inte placeras på höger ben* förrän det vänstra är fyllt.</a:t>
            </a:r>
            <a:endParaRPr lang="sv-SE">
              <a:solidFill>
                <a:schemeClr val="bg1"/>
              </a:solidFill>
              <a:cs typeface="Calibri"/>
            </a:endParaRPr>
          </a:p>
        </p:txBody>
      </p:sp>
      <p:pic>
        <p:nvPicPr>
          <p:cNvPr id="5" name="Bildobjekt 8">
            <a:extLst>
              <a:ext uri="{FF2B5EF4-FFF2-40B4-BE49-F238E27FC236}">
                <a16:creationId xmlns:a16="http://schemas.microsoft.com/office/drawing/2014/main" id="{D65837B0-48E9-7EF3-8CCD-62BBFB104293}"/>
              </a:ext>
            </a:extLst>
          </p:cNvPr>
          <p:cNvPicPr>
            <a:picLocks noChangeAspect="1"/>
          </p:cNvPicPr>
          <p:nvPr/>
        </p:nvPicPr>
        <p:blipFill>
          <a:blip r:embed="rId2"/>
          <a:stretch>
            <a:fillRect/>
          </a:stretch>
        </p:blipFill>
        <p:spPr>
          <a:xfrm>
            <a:off x="171587" y="5972457"/>
            <a:ext cx="681963" cy="740634"/>
          </a:xfrm>
          <a:prstGeom prst="rect">
            <a:avLst/>
          </a:prstGeom>
        </p:spPr>
      </p:pic>
      <p:sp>
        <p:nvSpPr>
          <p:cNvPr id="4" name="textruta 3">
            <a:extLst>
              <a:ext uri="{FF2B5EF4-FFF2-40B4-BE49-F238E27FC236}">
                <a16:creationId xmlns:a16="http://schemas.microsoft.com/office/drawing/2014/main" id="{D88E26E9-A5F0-4A4B-DEEE-56DBD63C66D9}"/>
              </a:ext>
            </a:extLst>
          </p:cNvPr>
          <p:cNvSpPr txBox="1"/>
          <p:nvPr/>
        </p:nvSpPr>
        <p:spPr>
          <a:xfrm>
            <a:off x="5876637" y="6407727"/>
            <a:ext cx="62229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a:solidFill>
                  <a:schemeClr val="bg1"/>
                </a:solidFill>
                <a:latin typeface="Consolas"/>
                <a:cs typeface="Calibri"/>
              </a:rPr>
              <a:t>*Med undantag för förenings- och medlemsmärken.</a:t>
            </a:r>
          </a:p>
        </p:txBody>
      </p:sp>
    </p:spTree>
    <p:extLst>
      <p:ext uri="{BB962C8B-B14F-4D97-AF65-F5344CB8AC3E}">
        <p14:creationId xmlns:p14="http://schemas.microsoft.com/office/powerpoint/2010/main" val="258634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16E39"/>
        </a:solidFill>
        <a:effectLst/>
      </p:bgPr>
    </p:bg>
    <p:spTree>
      <p:nvGrpSpPr>
        <p:cNvPr id="1" name=""/>
        <p:cNvGrpSpPr/>
        <p:nvPr/>
      </p:nvGrpSpPr>
      <p:grpSpPr>
        <a:xfrm>
          <a:off x="0" y="0"/>
          <a:ext cx="0" cy="0"/>
          <a:chOff x="0" y="0"/>
          <a:chExt cx="0" cy="0"/>
        </a:xfrm>
      </p:grpSpPr>
      <p:pic>
        <p:nvPicPr>
          <p:cNvPr id="4" name="Bildobjekt 8">
            <a:extLst>
              <a:ext uri="{FF2B5EF4-FFF2-40B4-BE49-F238E27FC236}">
                <a16:creationId xmlns:a16="http://schemas.microsoft.com/office/drawing/2014/main" id="{958D0301-4AC2-F75D-77FC-5A1C04888B50}"/>
              </a:ext>
            </a:extLst>
          </p:cNvPr>
          <p:cNvPicPr>
            <a:picLocks noChangeAspect="1"/>
          </p:cNvPicPr>
          <p:nvPr/>
        </p:nvPicPr>
        <p:blipFill>
          <a:blip r:embed="rId2"/>
          <a:stretch>
            <a:fillRect/>
          </a:stretch>
        </p:blipFill>
        <p:spPr>
          <a:xfrm>
            <a:off x="171587" y="5972457"/>
            <a:ext cx="681963" cy="740634"/>
          </a:xfrm>
          <a:prstGeom prst="rect">
            <a:avLst/>
          </a:prstGeom>
        </p:spPr>
      </p:pic>
      <p:sp>
        <p:nvSpPr>
          <p:cNvPr id="5" name="textruta 2">
            <a:extLst>
              <a:ext uri="{FF2B5EF4-FFF2-40B4-BE49-F238E27FC236}">
                <a16:creationId xmlns:a16="http://schemas.microsoft.com/office/drawing/2014/main" id="{C06B6F40-6A0D-21A0-3EF6-FD0F13AF4F9D}"/>
              </a:ext>
            </a:extLst>
          </p:cNvPr>
          <p:cNvSpPr txBox="1">
            <a:spLocks noGrp="1" noRot="1" noMove="1" noResize="1" noEditPoints="1" noAdjustHandles="1" noChangeArrowheads="1" noChangeShapeType="1"/>
          </p:cNvSpPr>
          <p:nvPr/>
        </p:nvSpPr>
        <p:spPr>
          <a:xfrm>
            <a:off x="3821373" y="6241018"/>
            <a:ext cx="45492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a:solidFill>
                  <a:srgbClr val="1E5E33"/>
                </a:solidFill>
                <a:latin typeface="Mystical Woods Rough Script" panose="020B0604020202020204" pitchFamily="2" charset="0"/>
                <a:cs typeface="Calibri" panose="020F0502020204030204"/>
              </a:rPr>
              <a:t>Smygreklam för KVSIF</a:t>
            </a:r>
          </a:p>
        </p:txBody>
      </p:sp>
      <p:pic>
        <p:nvPicPr>
          <p:cNvPr id="6" name="Bildobjekt 8">
            <a:extLst>
              <a:ext uri="{FF2B5EF4-FFF2-40B4-BE49-F238E27FC236}">
                <a16:creationId xmlns:a16="http://schemas.microsoft.com/office/drawing/2014/main" id="{BBD9BFF1-1766-E55A-2E1E-14BCD12D3017}"/>
              </a:ext>
            </a:extLst>
          </p:cNvPr>
          <p:cNvPicPr>
            <a:picLocks noChangeAspect="1"/>
          </p:cNvPicPr>
          <p:nvPr/>
        </p:nvPicPr>
        <p:blipFill>
          <a:blip r:embed="rId3">
            <a:duotone>
              <a:schemeClr val="accent6">
                <a:shade val="45000"/>
                <a:satMod val="135000"/>
              </a:schemeClr>
              <a:prstClr val="white"/>
            </a:duotone>
            <a:alphaModFix amt="20000"/>
            <a:extLst>
              <a:ext uri="{BEBA8EAE-BF5A-486C-A8C5-ECC9F3942E4B}">
                <a14:imgProps xmlns:a14="http://schemas.microsoft.com/office/drawing/2010/main">
                  <a14:imgLayer r:embed="rId4">
                    <a14:imgEffect>
                      <a14:colorTemperature colorTemp="5800"/>
                    </a14:imgEffect>
                    <a14:imgEffect>
                      <a14:brightnessContrast bright="-40000" contrast="40000"/>
                    </a14:imgEffect>
                  </a14:imgLayer>
                </a14:imgProps>
              </a:ext>
            </a:extLst>
          </a:blip>
          <a:stretch>
            <a:fillRect/>
          </a:stretch>
        </p:blipFill>
        <p:spPr>
          <a:xfrm>
            <a:off x="3321167" y="388840"/>
            <a:ext cx="5549663" cy="6080319"/>
          </a:xfrm>
          <a:prstGeom prst="rect">
            <a:avLst/>
          </a:prstGeom>
          <a:ln>
            <a:noFill/>
          </a:ln>
        </p:spPr>
      </p:pic>
      <p:sp>
        <p:nvSpPr>
          <p:cNvPr id="2" name="textruta 1">
            <a:extLst>
              <a:ext uri="{FF2B5EF4-FFF2-40B4-BE49-F238E27FC236}">
                <a16:creationId xmlns:a16="http://schemas.microsoft.com/office/drawing/2014/main" id="{F39A7F42-57A3-AC04-9C1F-FF8879A0A0ED}"/>
              </a:ext>
            </a:extLst>
          </p:cNvPr>
          <p:cNvSpPr txBox="1"/>
          <p:nvPr/>
        </p:nvSpPr>
        <p:spPr>
          <a:xfrm>
            <a:off x="2672626" y="247650"/>
            <a:ext cx="6846746" cy="1015663"/>
          </a:xfrm>
          <a:prstGeom prst="rect">
            <a:avLst/>
          </a:prstGeom>
          <a:noFill/>
        </p:spPr>
        <p:txBody>
          <a:bodyPr wrap="square" lIns="91440" tIns="45720" rIns="91440" bIns="45720" rtlCol="0" anchor="t">
            <a:spAutoFit/>
          </a:bodyPr>
          <a:lstStyle/>
          <a:p>
            <a:pPr algn="ctr"/>
            <a:r>
              <a:rPr lang="sv-DE" sz="6000" u="sng">
                <a:solidFill>
                  <a:srgbClr val="FFC000"/>
                </a:solidFill>
                <a:latin typeface="Showcard Gothic"/>
              </a:rPr>
              <a:t>sektionsmärket</a:t>
            </a:r>
            <a:endParaRPr lang="sv-SE" sz="6000" u="sng">
              <a:solidFill>
                <a:srgbClr val="FFC000"/>
              </a:solidFill>
              <a:latin typeface="Showcard Gothic" panose="04020904020102020604" pitchFamily="82" charset="0"/>
            </a:endParaRPr>
          </a:p>
        </p:txBody>
      </p:sp>
      <p:sp>
        <p:nvSpPr>
          <p:cNvPr id="3" name="textruta 2">
            <a:extLst>
              <a:ext uri="{FF2B5EF4-FFF2-40B4-BE49-F238E27FC236}">
                <a16:creationId xmlns:a16="http://schemas.microsoft.com/office/drawing/2014/main" id="{0964EAD7-219C-C18E-CDEF-CAC6E57D7A27}"/>
              </a:ext>
            </a:extLst>
          </p:cNvPr>
          <p:cNvSpPr txBox="1"/>
          <p:nvPr/>
        </p:nvSpPr>
        <p:spPr>
          <a:xfrm>
            <a:off x="121309" y="1305920"/>
            <a:ext cx="1191525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a:solidFill>
                  <a:schemeClr val="bg1"/>
                </a:solidFill>
                <a:latin typeface="Consolas"/>
                <a:cs typeface="Calibri" panose="020F0502020204030204"/>
              </a:rPr>
              <a:t>På </a:t>
            </a:r>
            <a:r>
              <a:rPr lang="sv-SE" err="1">
                <a:solidFill>
                  <a:schemeClr val="bg1"/>
                </a:solidFill>
                <a:latin typeface="Consolas"/>
                <a:cs typeface="Calibri" panose="020F0502020204030204"/>
              </a:rPr>
              <a:t>Ovven</a:t>
            </a:r>
            <a:r>
              <a:rPr lang="sv-SE">
                <a:solidFill>
                  <a:schemeClr val="bg1"/>
                </a:solidFill>
                <a:latin typeface="Consolas"/>
                <a:cs typeface="Calibri" panose="020F0502020204030204"/>
              </a:rPr>
              <a:t> ska sektionsmärket ALLTID synas !!!</a:t>
            </a:r>
            <a:endParaRPr lang="sv-SE">
              <a:solidFill>
                <a:schemeClr val="bg1"/>
              </a:solidFill>
              <a:latin typeface="Calibri" panose="020F0502020204030204"/>
              <a:cs typeface="Calibri" panose="020F0502020204030204"/>
            </a:endParaRPr>
          </a:p>
          <a:p>
            <a:pPr marL="285750" indent="-285750">
              <a:buFont typeface="Calibri"/>
              <a:buChar char="-"/>
            </a:pPr>
            <a:r>
              <a:rPr lang="sv-SE">
                <a:solidFill>
                  <a:schemeClr val="bg1"/>
                </a:solidFill>
                <a:latin typeface="Consolas"/>
                <a:cs typeface="Calibri" panose="020F0502020204030204"/>
              </a:rPr>
              <a:t>Därför fästs ett nära hjärtat och ett nära skrevet så att märket alltid syns oavsett om </a:t>
            </a:r>
            <a:r>
              <a:rPr lang="sv-SE" err="1">
                <a:solidFill>
                  <a:schemeClr val="bg1"/>
                </a:solidFill>
                <a:latin typeface="Consolas"/>
                <a:cs typeface="Calibri" panose="020F0502020204030204"/>
              </a:rPr>
              <a:t>Ovven</a:t>
            </a:r>
            <a:r>
              <a:rPr lang="sv-SE">
                <a:solidFill>
                  <a:schemeClr val="bg1"/>
                </a:solidFill>
                <a:latin typeface="Consolas"/>
                <a:cs typeface="Calibri" panose="020F0502020204030204"/>
              </a:rPr>
              <a:t> är </a:t>
            </a:r>
            <a:r>
              <a:rPr lang="sv-SE" err="1">
                <a:solidFill>
                  <a:schemeClr val="bg1"/>
                </a:solidFill>
                <a:latin typeface="Consolas"/>
                <a:cs typeface="Calibri" panose="020F0502020204030204"/>
              </a:rPr>
              <a:t>uppcabbad</a:t>
            </a:r>
            <a:r>
              <a:rPr lang="sv-SE">
                <a:solidFill>
                  <a:schemeClr val="bg1"/>
                </a:solidFill>
                <a:latin typeface="Consolas"/>
                <a:cs typeface="Calibri" panose="020F0502020204030204"/>
              </a:rPr>
              <a:t> eller nercabbad.</a:t>
            </a:r>
            <a:endParaRPr lang="sv-SE">
              <a:solidFill>
                <a:schemeClr val="bg1"/>
              </a:solidFill>
              <a:cs typeface="Calibri"/>
            </a:endParaRPr>
          </a:p>
        </p:txBody>
      </p:sp>
      <p:pic>
        <p:nvPicPr>
          <p:cNvPr id="7" name="Bildobjekt 7" descr="En bild som visar text&#10;&#10;Automatiskt genererad beskrivning">
            <a:extLst>
              <a:ext uri="{FF2B5EF4-FFF2-40B4-BE49-F238E27FC236}">
                <a16:creationId xmlns:a16="http://schemas.microsoft.com/office/drawing/2014/main" id="{FAA92B56-221B-CB9B-C604-D1D0A44223A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33505" y1="36680" x2="33505" y2="35521"/>
                        <a14:foregroundMark x1="36340" y1="39189" x2="33763" y2="36680"/>
                        <a14:foregroundMark x1="14889" y1="54633" x2="16237" y2="41506"/>
                        <a14:foregroundMark x1="14691" y1="56564" x2="14889" y2="54633"/>
                        <a14:foregroundMark x1="16237" y1="41506" x2="34278" y2="33977"/>
                        <a14:foregroundMark x1="34278" y1="33977" x2="52577" y2="39382"/>
                        <a14:foregroundMark x1="52577" y1="39382" x2="56186" y2="55598"/>
                        <a14:foregroundMark x1="56186" y1="55598" x2="39948" y2="66216"/>
                        <a14:foregroundMark x1="39948" y1="66216" x2="22680" y2="63127"/>
                        <a14:foregroundMark x1="22680" y1="63127" x2="16237" y2="60039"/>
                        <a14:foregroundMark x1="31701" y1="65251" x2="36856" y2="66602"/>
                        <a14:foregroundMark x1="37371" y1="65058" x2="27835" y2="66216"/>
                        <a14:foregroundMark x1="28351" y1="65251" x2="26289" y2="64672"/>
                        <a14:foregroundMark x1="42784" y1="65058" x2="42784" y2="65058"/>
                        <a14:foregroundMark x1="50515" y1="62741" x2="50515" y2="62741"/>
                        <a14:foregroundMark x1="53351" y1="61004" x2="53351" y2="61004"/>
                        <a14:foregroundMark x1="54381" y1="57529" x2="54381" y2="57529"/>
                        <a14:foregroundMark x1="55928" y1="57143" x2="55928" y2="57143"/>
                        <a14:foregroundMark x1="58505" y1="51351" x2="58505" y2="51351"/>
                        <a14:foregroundMark x1="58505" y1="47683" x2="58505" y2="47683"/>
                        <a14:foregroundMark x1="56186" y1="44015" x2="56186" y2="44015"/>
                        <a14:foregroundMark x1="56443" y1="45946" x2="56443" y2="45946"/>
                        <a14:foregroundMark x1="57216" y1="45753" x2="57216" y2="45753"/>
                        <a14:foregroundMark x1="47680" y1="35714" x2="47680" y2="35714"/>
                        <a14:foregroundMark x1="44072" y1="34363" x2="44072" y2="34363"/>
                        <a14:foregroundMark x1="40206" y1="33784" x2="40206" y2="33784"/>
                        <a14:foregroundMark x1="38918" y1="33205" x2="38918" y2="33205"/>
                        <a14:foregroundMark x1="35825" y1="33205" x2="35825" y2="33205"/>
                        <a14:foregroundMark x1="28351" y1="33784" x2="28351" y2="33784"/>
                        <a14:foregroundMark x1="24227" y1="35135" x2="24227" y2="35135"/>
                        <a14:foregroundMark x1="20361" y1="37066" x2="20361" y2="37066"/>
                        <a14:foregroundMark x1="16237" y1="40541" x2="16237" y2="40541"/>
                        <a14:foregroundMark x1="19072" y1="38031" x2="19072" y2="38031"/>
                        <a14:foregroundMark x1="14175" y1="45753" x2="14175" y2="45753"/>
                        <a14:foregroundMark x1="12887" y1="49614" x2="12887" y2="49614"/>
                        <a14:backgroundMark x1="11340" y1="54633" x2="11340" y2="54633"/>
                      </a14:backgroundRemoval>
                    </a14:imgEffect>
                  </a14:imgLayer>
                </a14:imgProps>
              </a:ext>
            </a:extLst>
          </a:blip>
          <a:srcRect l="10622" t="27551" r="38988" b="31274"/>
          <a:stretch/>
        </p:blipFill>
        <p:spPr>
          <a:xfrm>
            <a:off x="4065069" y="1674539"/>
            <a:ext cx="4061862" cy="4425288"/>
          </a:xfrm>
          <a:prstGeom prst="rect">
            <a:avLst/>
          </a:prstGeom>
        </p:spPr>
      </p:pic>
    </p:spTree>
    <p:extLst>
      <p:ext uri="{BB962C8B-B14F-4D97-AF65-F5344CB8AC3E}">
        <p14:creationId xmlns:p14="http://schemas.microsoft.com/office/powerpoint/2010/main" val="3844947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16E39"/>
        </a:solidFill>
        <a:effectLst/>
      </p:bgPr>
    </p:bg>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F39A7F42-57A3-AC04-9C1F-FF8879A0A0ED}"/>
              </a:ext>
            </a:extLst>
          </p:cNvPr>
          <p:cNvSpPr txBox="1"/>
          <p:nvPr/>
        </p:nvSpPr>
        <p:spPr>
          <a:xfrm>
            <a:off x="3143250" y="141690"/>
            <a:ext cx="6470041" cy="1015663"/>
          </a:xfrm>
          <a:prstGeom prst="rect">
            <a:avLst/>
          </a:prstGeom>
          <a:noFill/>
        </p:spPr>
        <p:txBody>
          <a:bodyPr wrap="square" lIns="91440" tIns="45720" rIns="91440" bIns="45720" rtlCol="0" anchor="t">
            <a:spAutoFit/>
          </a:bodyPr>
          <a:lstStyle/>
          <a:p>
            <a:pPr algn="ctr"/>
            <a:r>
              <a:rPr lang="sv-DE" sz="6000" u="sng">
                <a:solidFill>
                  <a:srgbClr val="FFC000"/>
                </a:solidFill>
                <a:latin typeface="Showcard Gothic" panose="04020904020102020604" pitchFamily="82" charset="0"/>
              </a:rPr>
              <a:t>Märkeslexikon</a:t>
            </a:r>
            <a:endParaRPr lang="sv-SE" sz="6000" u="sng">
              <a:solidFill>
                <a:srgbClr val="FFC000"/>
              </a:solidFill>
              <a:latin typeface="Showcard Gothic" panose="04020904020102020604" pitchFamily="82" charset="0"/>
            </a:endParaRPr>
          </a:p>
        </p:txBody>
      </p:sp>
      <p:pic>
        <p:nvPicPr>
          <p:cNvPr id="4" name="Bildobjekt 8">
            <a:extLst>
              <a:ext uri="{FF2B5EF4-FFF2-40B4-BE49-F238E27FC236}">
                <a16:creationId xmlns:a16="http://schemas.microsoft.com/office/drawing/2014/main" id="{C6563075-6897-8ACE-95B4-B82173F4B84B}"/>
              </a:ext>
            </a:extLst>
          </p:cNvPr>
          <p:cNvPicPr>
            <a:picLocks noChangeAspect="1"/>
          </p:cNvPicPr>
          <p:nvPr/>
        </p:nvPicPr>
        <p:blipFill>
          <a:blip r:embed="rId2"/>
          <a:stretch>
            <a:fillRect/>
          </a:stretch>
        </p:blipFill>
        <p:spPr>
          <a:xfrm>
            <a:off x="171587" y="5972457"/>
            <a:ext cx="681963" cy="740634"/>
          </a:xfrm>
          <a:prstGeom prst="rect">
            <a:avLst/>
          </a:prstGeom>
        </p:spPr>
      </p:pic>
      <p:pic>
        <p:nvPicPr>
          <p:cNvPr id="5" name="Bildobjekt 5" descr="En bild som visar text&#10;&#10;Automatiskt genererad beskrivning">
            <a:extLst>
              <a:ext uri="{FF2B5EF4-FFF2-40B4-BE49-F238E27FC236}">
                <a16:creationId xmlns:a16="http://schemas.microsoft.com/office/drawing/2014/main" id="{DA4F992D-2529-4D3E-3443-ACA847AA9D5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628" r="96534">
                        <a14:foregroundMark x1="12868" y1="16638" x2="3414" y2="44224"/>
                        <a14:foregroundMark x1="3414" y1="44224" x2="3204" y2="82414"/>
                        <a14:foregroundMark x1="3204" y1="82414" x2="17122" y2="51121"/>
                        <a14:foregroundMark x1="17122" y1="51121" x2="16649" y2="22328"/>
                        <a14:foregroundMark x1="16649" y1="22328" x2="9401" y2="15345"/>
                        <a14:foregroundMark x1="85767" y1="19138" x2="95431" y2="53190"/>
                        <a14:foregroundMark x1="95431" y1="53190" x2="96586" y2="82759"/>
                        <a14:foregroundMark x1="96586" y1="82759" x2="89601" y2="19138"/>
                        <a14:foregroundMark x1="3939" y1="21121" x2="2889" y2="55862"/>
                        <a14:foregroundMark x1="2889" y1="55862" x2="7826" y2="27069"/>
                        <a14:foregroundMark x1="7826" y1="27069" x2="1628" y2="20431"/>
                      </a14:backgroundRemoval>
                    </a14:imgEffect>
                  </a14:imgLayer>
                </a14:imgProps>
              </a:ext>
            </a:extLst>
          </a:blip>
          <a:stretch>
            <a:fillRect/>
          </a:stretch>
        </p:blipFill>
        <p:spPr>
          <a:xfrm>
            <a:off x="2819401" y="5058316"/>
            <a:ext cx="3014518" cy="1838686"/>
          </a:xfrm>
          <a:prstGeom prst="rect">
            <a:avLst/>
          </a:prstGeom>
        </p:spPr>
      </p:pic>
      <p:grpSp>
        <p:nvGrpSpPr>
          <p:cNvPr id="13" name="Group 12">
            <a:extLst>
              <a:ext uri="{FF2B5EF4-FFF2-40B4-BE49-F238E27FC236}">
                <a16:creationId xmlns:a16="http://schemas.microsoft.com/office/drawing/2014/main" id="{19375E5F-A692-86FB-3917-A941F8F92ADB}"/>
              </a:ext>
            </a:extLst>
          </p:cNvPr>
          <p:cNvGrpSpPr/>
          <p:nvPr/>
        </p:nvGrpSpPr>
        <p:grpSpPr>
          <a:xfrm rot="10800000">
            <a:off x="210775" y="2738028"/>
            <a:ext cx="1947081" cy="1204979"/>
            <a:chOff x="2692400" y="2177725"/>
            <a:chExt cx="2743200" cy="1671277"/>
          </a:xfrm>
        </p:grpSpPr>
        <p:grpSp>
          <p:nvGrpSpPr>
            <p:cNvPr id="12" name="Group 11">
              <a:extLst>
                <a:ext uri="{FF2B5EF4-FFF2-40B4-BE49-F238E27FC236}">
                  <a16:creationId xmlns:a16="http://schemas.microsoft.com/office/drawing/2014/main" id="{D78E6385-7CEB-BCE6-EBC0-FFE6B255B635}"/>
                </a:ext>
              </a:extLst>
            </p:cNvPr>
            <p:cNvGrpSpPr/>
            <p:nvPr/>
          </p:nvGrpSpPr>
          <p:grpSpPr>
            <a:xfrm>
              <a:off x="2692400" y="2177725"/>
              <a:ext cx="2743200" cy="1671277"/>
              <a:chOff x="2692400" y="2177725"/>
              <a:chExt cx="2743200" cy="1671277"/>
            </a:xfrm>
          </p:grpSpPr>
          <p:pic>
            <p:nvPicPr>
              <p:cNvPr id="3" name="Bildobjekt 4" descr="En bild som visar text, skylt, vektorgrafik&#10;&#10;Automatiskt genererad beskrivning">
                <a:extLst>
                  <a:ext uri="{FF2B5EF4-FFF2-40B4-BE49-F238E27FC236}">
                    <a16:creationId xmlns:a16="http://schemas.microsoft.com/office/drawing/2014/main" id="{6D902E90-18AA-4AF4-0543-1E717897B1B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569" b="90000" l="3309" r="96429">
                            <a14:foregroundMark x1="9611" y1="41466" x2="9611" y2="41466"/>
                            <a14:foregroundMark x1="4569" y1="45259" x2="4569" y2="45259"/>
                            <a14:foregroundMark x1="90599" y1="51638" x2="90599" y2="51638"/>
                            <a14:foregroundMark x1="91754" y1="54224" x2="91754" y2="54224"/>
                            <a14:foregroundMark x1="70431" y1="54224" x2="70431" y2="54224"/>
                            <a14:foregroundMark x1="59191" y1="54224" x2="59191" y2="54224"/>
                            <a14:foregroundMark x1="59191" y1="54224" x2="59191" y2="54224"/>
                            <a14:foregroundMark x1="49895" y1="45948" x2="49895" y2="45948"/>
                            <a14:foregroundMark x1="60767" y1="47155" x2="60767" y2="47155"/>
                            <a14:foregroundMark x1="30515" y1="28707" x2="30515" y2="28707"/>
                            <a14:foregroundMark x1="61134" y1="51034" x2="61134" y2="51034"/>
                            <a14:foregroundMark x1="53414" y1="51034" x2="53414" y2="51034"/>
                            <a14:foregroundMark x1="33246" y1="42759" x2="50945" y2="64138"/>
                            <a14:foregroundMark x1="50945" y1="64138" x2="25945" y2="65862"/>
                            <a14:foregroundMark x1="25945" y1="65862" x2="35977" y2="41466"/>
                            <a14:foregroundMark x1="35977" y1="41466" x2="38655" y2="41466"/>
                            <a14:foregroundMark x1="68540" y1="44655" x2="51155" y2="22500"/>
                            <a14:foregroundMark x1="51155" y1="22500" x2="33929" y2="14138"/>
                            <a14:foregroundMark x1="33929" y1="14138" x2="18277" y2="29655"/>
                            <a14:foregroundMark x1="18277" y1="29655" x2="13498" y2="57586"/>
                            <a14:foregroundMark x1="13498" y1="57586" x2="32300" y2="80948"/>
                            <a14:foregroundMark x1="32300" y1="80948" x2="52574" y2="85517"/>
                            <a14:foregroundMark x1="52574" y1="85517" x2="74737" y2="78276"/>
                            <a14:foregroundMark x1="74737" y1="78276" x2="89443" y2="44138"/>
                            <a14:foregroundMark x1="89443" y1="44138" x2="67647" y2="12500"/>
                            <a14:foregroundMark x1="67647" y1="12500" x2="43697" y2="17931"/>
                            <a14:foregroundMark x1="43697" y1="17931" x2="43697" y2="17931"/>
                            <a14:foregroundMark x1="26681" y1="17931" x2="9611" y2="30948"/>
                            <a14:foregroundMark x1="9611" y1="30948" x2="7300" y2="61810"/>
                            <a14:foregroundMark x1="7300" y1="61810" x2="15179" y2="87672"/>
                            <a14:foregroundMark x1="15179" y1="87672" x2="31862" y2="92482"/>
                            <a14:foregroundMark x1="52014" y1="92552" x2="77836" y2="91897"/>
                            <a14:foregroundMark x1="41485" y1="92819" x2="42202" y2="92801"/>
                            <a14:foregroundMark x1="77836" y1="91897" x2="94275" y2="70345"/>
                            <a14:foregroundMark x1="94275" y1="70345" x2="96324" y2="35086"/>
                            <a14:foregroundMark x1="96324" y1="35086" x2="81828" y2="9397"/>
                            <a14:foregroundMark x1="81828" y1="9397" x2="25311" y2="6923"/>
                            <a14:foregroundMark x1="13891" y1="8853" x2="3679" y2="33919"/>
                            <a14:foregroundMark x1="4037" y1="43507" x2="4937" y2="54224"/>
                            <a14:foregroundMark x1="68540" y1="28103" x2="29832" y2="32672"/>
                            <a14:foregroundMark x1="29832" y1="32672" x2="61555" y2="58276"/>
                            <a14:foregroundMark x1="61555" y1="58276" x2="80095" y2="44741"/>
                            <a14:foregroundMark x1="80095" y1="44741" x2="67910" y2="18534"/>
                            <a14:foregroundMark x1="67910" y1="18534" x2="16597" y2="15345"/>
                            <a14:foregroundMark x1="58036" y1="15345" x2="16807" y2="9569"/>
                            <a14:foregroundMark x1="16807" y1="9569" x2="9979" y2="36466"/>
                            <a14:foregroundMark x1="9979" y1="36466" x2="8036" y2="30690"/>
                            <a14:foregroundMark x1="93330" y1="33190" x2="96262" y2="72903"/>
                            <a14:backgroundMark x1="34716" y1="98017" x2="34716" y2="98017"/>
                            <a14:backgroundMark x1="40756" y1="96121" x2="40756" y2="96121"/>
                            <a14:backgroundMark x1="35662" y1="96897" x2="35189" y2="93879"/>
                            <a14:backgroundMark x1="39811" y1="96897" x2="37290" y2="93448"/>
                            <a14:backgroundMark x1="32405" y1="95345" x2="40966" y2="94224"/>
                            <a14:backgroundMark x1="34034" y1="94655" x2="34034" y2="94655"/>
                            <a14:backgroundMark x1="37027" y1="94655" x2="33771" y2="93879"/>
                            <a14:backgroundMark x1="2311" y1="35000" x2="1628" y2="36897"/>
                            <a14:backgroundMark x1="1838" y1="36897" x2="1838" y2="36897"/>
                            <a14:backgroundMark x1="1838" y1="36897" x2="2311" y2="33448"/>
                            <a14:backgroundMark x1="2784" y1="41810" x2="2994" y2="30776"/>
                            <a14:backgroundMark x1="2784" y1="39914" x2="2784" y2="33793"/>
                            <a14:backgroundMark x1="12973" y1="7586" x2="14601" y2="6897"/>
                            <a14:backgroundMark x1="19223" y1="6121" x2="13655" y2="6121"/>
                            <a14:backgroundMark x1="25000" y1="6121" x2="20851" y2="6121"/>
                            <a14:backgroundMark x1="22216" y1="5690" x2="18960" y2="5690"/>
                            <a14:backgroundMark x1="31460" y1="93448" x2="45116" y2="95776"/>
                            <a14:backgroundMark x1="41649" y1="94224" x2="51366" y2="94224"/>
                            <a14:backgroundMark x1="2994" y1="39569" x2="2994" y2="34569"/>
                            <a14:backgroundMark x1="2784" y1="40690" x2="2784" y2="29655"/>
                            <a14:backgroundMark x1="2521" y1="47931" x2="2784" y2="37672"/>
                            <a14:backgroundMark x1="97006" y1="74483" x2="96271" y2="74828"/>
                            <a14:backgroundMark x1="2311" y1="33793" x2="3256" y2="43707"/>
                          </a14:backgroundRemoval>
                        </a14:imgEffect>
                      </a14:imgLayer>
                    </a14:imgProps>
                  </a:ext>
                </a:extLst>
              </a:blip>
              <a:stretch>
                <a:fillRect/>
              </a:stretch>
            </p:blipFill>
            <p:spPr>
              <a:xfrm>
                <a:off x="2692400" y="2177725"/>
                <a:ext cx="2743200" cy="1671277"/>
              </a:xfrm>
              <a:prstGeom prst="rect">
                <a:avLst/>
              </a:prstGeom>
            </p:spPr>
          </p:pic>
          <p:sp>
            <p:nvSpPr>
              <p:cNvPr id="8" name="Octagon 7">
                <a:extLst>
                  <a:ext uri="{FF2B5EF4-FFF2-40B4-BE49-F238E27FC236}">
                    <a16:creationId xmlns:a16="http://schemas.microsoft.com/office/drawing/2014/main" id="{8618386E-DFFE-A23A-02BD-9679B36344F7}"/>
                  </a:ext>
                </a:extLst>
              </p:cNvPr>
              <p:cNvSpPr/>
              <p:nvPr/>
            </p:nvSpPr>
            <p:spPr>
              <a:xfrm>
                <a:off x="2762249" y="2254250"/>
                <a:ext cx="2627169" cy="1498600"/>
              </a:xfrm>
              <a:prstGeom prst="octagon">
                <a:avLst>
                  <a:gd name="adj" fmla="val 17425"/>
                </a:avLst>
              </a:prstGeom>
              <a:noFill/>
              <a:ln w="76200">
                <a:solidFill>
                  <a:srgbClr val="216E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cxnSp>
          <p:nvCxnSpPr>
            <p:cNvPr id="10" name="Straight Connector 9">
              <a:extLst>
                <a:ext uri="{FF2B5EF4-FFF2-40B4-BE49-F238E27FC236}">
                  <a16:creationId xmlns:a16="http://schemas.microsoft.com/office/drawing/2014/main" id="{92D4E317-0F3F-6ACC-B8DE-60ED2B58EED1}"/>
                </a:ext>
              </a:extLst>
            </p:cNvPr>
            <p:cNvCxnSpPr>
              <a:cxnSpLocks/>
            </p:cNvCxnSpPr>
            <p:nvPr/>
          </p:nvCxnSpPr>
          <p:spPr>
            <a:xfrm flipV="1">
              <a:off x="2743200" y="2203450"/>
              <a:ext cx="400050" cy="434361"/>
            </a:xfrm>
            <a:prstGeom prst="line">
              <a:avLst/>
            </a:prstGeom>
            <a:ln w="76200">
              <a:solidFill>
                <a:srgbClr val="216E39"/>
              </a:solidFill>
            </a:ln>
          </p:spPr>
          <p:style>
            <a:lnRef idx="1">
              <a:schemeClr val="accent1"/>
            </a:lnRef>
            <a:fillRef idx="0">
              <a:schemeClr val="accent1"/>
            </a:fillRef>
            <a:effectRef idx="0">
              <a:schemeClr val="accent1"/>
            </a:effectRef>
            <a:fontRef idx="minor">
              <a:schemeClr val="tx1"/>
            </a:fontRef>
          </p:style>
        </p:cxnSp>
      </p:grpSp>
      <p:sp>
        <p:nvSpPr>
          <p:cNvPr id="15" name="textruta 14">
            <a:extLst>
              <a:ext uri="{FF2B5EF4-FFF2-40B4-BE49-F238E27FC236}">
                <a16:creationId xmlns:a16="http://schemas.microsoft.com/office/drawing/2014/main" id="{8C7AA02F-B373-3C02-6E7C-A0787DEB4B96}"/>
              </a:ext>
            </a:extLst>
          </p:cNvPr>
          <p:cNvSpPr txBox="1"/>
          <p:nvPr/>
        </p:nvSpPr>
        <p:spPr>
          <a:xfrm>
            <a:off x="379708" y="4030656"/>
            <a:ext cx="2309091" cy="16160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200">
                <a:solidFill>
                  <a:schemeClr val="bg1"/>
                </a:solidFill>
                <a:latin typeface="Consolas"/>
                <a:cs typeface="Calibri"/>
              </a:rPr>
              <a:t>Detta är ett bra märke att ha. Då man ibland behöver göra lite nödinköp... Därför är den väldigt praktiskt att ha synligt. Men kom ihåg att det blir lättare att läsa om det är upp och ner.</a:t>
            </a:r>
            <a:endParaRPr lang="sv-SE" sz="1200">
              <a:solidFill>
                <a:schemeClr val="bg1"/>
              </a:solidFill>
              <a:latin typeface="Consolas"/>
            </a:endParaRPr>
          </a:p>
        </p:txBody>
      </p:sp>
      <p:sp>
        <p:nvSpPr>
          <p:cNvPr id="16" name="textruta 15">
            <a:extLst>
              <a:ext uri="{FF2B5EF4-FFF2-40B4-BE49-F238E27FC236}">
                <a16:creationId xmlns:a16="http://schemas.microsoft.com/office/drawing/2014/main" id="{C09B417A-62F2-EF55-4BA4-FA004B8E770B}"/>
              </a:ext>
            </a:extLst>
          </p:cNvPr>
          <p:cNvSpPr txBox="1"/>
          <p:nvPr/>
        </p:nvSpPr>
        <p:spPr>
          <a:xfrm>
            <a:off x="8524681" y="1906120"/>
            <a:ext cx="338281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200">
                <a:solidFill>
                  <a:schemeClr val="bg1"/>
                </a:solidFill>
                <a:latin typeface="Consolas"/>
                <a:cs typeface="Calibri"/>
              </a:rPr>
              <a:t>Den lilla kyssen som Elektro delar ut är ju rolig och passar väldigt bra på den fina lilla bakfickan som våra fina </a:t>
            </a:r>
            <a:r>
              <a:rPr lang="sv-SE" sz="1200" err="1">
                <a:solidFill>
                  <a:schemeClr val="bg1"/>
                </a:solidFill>
                <a:latin typeface="Consolas"/>
                <a:cs typeface="Calibri"/>
              </a:rPr>
              <a:t>ovvar</a:t>
            </a:r>
            <a:r>
              <a:rPr lang="sv-SE" sz="1200">
                <a:solidFill>
                  <a:schemeClr val="bg1"/>
                </a:solidFill>
                <a:latin typeface="Consolas"/>
                <a:cs typeface="Calibri"/>
              </a:rPr>
              <a:t> kommer utrustade med :)</a:t>
            </a:r>
            <a:endParaRPr lang="sv-SE" sz="1200">
              <a:solidFill>
                <a:schemeClr val="bg1"/>
              </a:solidFill>
              <a:latin typeface="Consolas"/>
            </a:endParaRPr>
          </a:p>
        </p:txBody>
      </p:sp>
      <p:pic>
        <p:nvPicPr>
          <p:cNvPr id="6" name="Bildobjekt 8" descr="En bild som visar text, inomhus, fodral&#10;&#10;Automatiskt genererad beskrivning">
            <a:extLst>
              <a:ext uri="{FF2B5EF4-FFF2-40B4-BE49-F238E27FC236}">
                <a16:creationId xmlns:a16="http://schemas.microsoft.com/office/drawing/2014/main" id="{C5ABCA01-F2DC-C414-FB5F-ECC5AB59EFA4}"/>
              </a:ext>
            </a:extLst>
          </p:cNvPr>
          <p:cNvPicPr>
            <a:picLocks noChangeAspect="1"/>
          </p:cNvPicPr>
          <p:nvPr/>
        </p:nvPicPr>
        <p:blipFill rotWithShape="1">
          <a:blip r:embed="rId7"/>
          <a:srcRect l="19129" t="30849" r="24572" b="21884"/>
          <a:stretch/>
        </p:blipFill>
        <p:spPr>
          <a:xfrm>
            <a:off x="9517927" y="2823774"/>
            <a:ext cx="2059164" cy="1296652"/>
          </a:xfrm>
          <a:prstGeom prst="rect">
            <a:avLst/>
          </a:prstGeom>
        </p:spPr>
      </p:pic>
      <p:sp>
        <p:nvSpPr>
          <p:cNvPr id="9" name="textruta 8">
            <a:extLst>
              <a:ext uri="{FF2B5EF4-FFF2-40B4-BE49-F238E27FC236}">
                <a16:creationId xmlns:a16="http://schemas.microsoft.com/office/drawing/2014/main" id="{98EE63C6-9C61-7518-7DC9-811C70EDE204}"/>
              </a:ext>
            </a:extLst>
          </p:cNvPr>
          <p:cNvSpPr txBox="1"/>
          <p:nvPr/>
        </p:nvSpPr>
        <p:spPr>
          <a:xfrm>
            <a:off x="2759364" y="1148771"/>
            <a:ext cx="114299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3200" u="sng">
                <a:solidFill>
                  <a:schemeClr val="bg1"/>
                </a:solidFill>
                <a:latin typeface="Consolas"/>
                <a:cs typeface="Calibri"/>
              </a:rPr>
              <a:t>PÅ S</a:t>
            </a:r>
            <a:endParaRPr lang="sv-SE" sz="3200" u="sng">
              <a:solidFill>
                <a:schemeClr val="bg1"/>
              </a:solidFill>
              <a:latin typeface="Consolas"/>
            </a:endParaRPr>
          </a:p>
        </p:txBody>
      </p:sp>
      <p:pic>
        <p:nvPicPr>
          <p:cNvPr id="7" name="Bildobjekt 10" descr="En bild som visar text, skylt&#10;&#10;Automatiskt genererad beskrivning">
            <a:extLst>
              <a:ext uri="{FF2B5EF4-FFF2-40B4-BE49-F238E27FC236}">
                <a16:creationId xmlns:a16="http://schemas.microsoft.com/office/drawing/2014/main" id="{EAC9C646-D187-B981-B11E-469E1849877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8704" b="77579" l="28919" r="80729">
                        <a14:foregroundMark x1="32961" y1="30919" x2="31473" y2="62368"/>
                        <a14:foregroundMark x1="31473" y1="62368" x2="50099" y2="70668"/>
                        <a14:foregroundMark x1="50099" y1="70668" x2="68924" y2="70701"/>
                        <a14:foregroundMark x1="68924" y1="70701" x2="76711" y2="47354"/>
                        <a14:foregroundMark x1="76711" y1="47354" x2="52331" y2="32110"/>
                        <a14:foregroundMark x1="52331" y1="32110" x2="32813" y2="33697"/>
                        <a14:foregroundMark x1="32118" y1="29993" x2="79712" y2="37070"/>
                        <a14:foregroundMark x1="79712" y1="37070" x2="81523" y2="58829"/>
                        <a14:foregroundMark x1="81523" y1="58829" x2="78472" y2="77513"/>
                        <a14:foregroundMark x1="78472" y1="77513" x2="33581" y2="74471"/>
                        <a14:foregroundMark x1="33581" y1="74471" x2="30332" y2="52745"/>
                        <a14:foregroundMark x1="30332" y1="52745" x2="31002" y2="48512"/>
                        <a14:foregroundMark x1="42386" y1="42956" x2="73958" y2="59061"/>
                        <a14:foregroundMark x1="73958" y1="59061" x2="43378" y2="41733"/>
                        <a14:foregroundMark x1="43378" y1="41733" x2="30308" y2="67593"/>
                        <a14:foregroundMark x1="42808" y1="58499" x2="60516" y2="53142"/>
                        <a14:foregroundMark x1="60516" y1="53142" x2="42857" y2="58763"/>
                        <a14:foregroundMark x1="42857" y1="58763" x2="58656" y2="55853"/>
                        <a14:foregroundMark x1="58656" y1="55853" x2="40600" y2="55655"/>
                        <a14:foregroundMark x1="40600" y1="55655" x2="53100" y2="59788"/>
                        <a14:foregroundMark x1="40179" y1="53505" x2="36979" y2="40344"/>
                        <a14:foregroundMark x1="71007" y1="72751" x2="77307" y2="53241"/>
                        <a14:foregroundMark x1="77307" y1="53241" x2="80456" y2="75595"/>
                        <a14:foregroundMark x1="80456" y1="75595" x2="77530" y2="73313"/>
                        <a14:foregroundMark x1="32118" y1="73677" x2="30035" y2="65179"/>
                        <a14:foregroundMark x1="32391" y1="32209" x2="50124" y2="30225"/>
                        <a14:foregroundMark x1="50124" y1="30225" x2="69172" y2="31911"/>
                        <a14:foregroundMark x1="69172" y1="31911" x2="79489" y2="37765"/>
                        <a14:foregroundMark x1="79489" y1="37765" x2="77530" y2="32407"/>
                        <a14:foregroundMark x1="45313" y1="29233" x2="31349" y2="29001"/>
                        <a14:foregroundMark x1="31349" y1="29001" x2="41989" y2="28704"/>
                        <a14:foregroundMark x1="29489" y1="68122" x2="31696" y2="71825"/>
                        <a14:foregroundMark x1="28919" y1="69048" x2="29191" y2="72388"/>
                        <a14:foregroundMark x1="78497" y1="77579" x2="80729" y2="77216"/>
                      </a14:backgroundRemoval>
                    </a14:imgEffect>
                  </a14:imgLayer>
                </a14:imgProps>
              </a:ext>
            </a:extLst>
          </a:blip>
          <a:srcRect l="25520" t="24802" r="18182" b="22162"/>
          <a:stretch/>
        </p:blipFill>
        <p:spPr>
          <a:xfrm>
            <a:off x="6296081" y="3803979"/>
            <a:ext cx="2059164" cy="1454870"/>
          </a:xfrm>
          <a:prstGeom prst="rect">
            <a:avLst/>
          </a:prstGeom>
        </p:spPr>
      </p:pic>
      <p:sp>
        <p:nvSpPr>
          <p:cNvPr id="11" name="textruta 10">
            <a:extLst>
              <a:ext uri="{FF2B5EF4-FFF2-40B4-BE49-F238E27FC236}">
                <a16:creationId xmlns:a16="http://schemas.microsoft.com/office/drawing/2014/main" id="{2A332E38-5CA2-1F1D-92E7-D72064894E47}"/>
              </a:ext>
            </a:extLst>
          </p:cNvPr>
          <p:cNvSpPr txBox="1"/>
          <p:nvPr/>
        </p:nvSpPr>
        <p:spPr>
          <a:xfrm>
            <a:off x="7446820" y="1154544"/>
            <a:ext cx="427758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3200" u="sng">
                <a:solidFill>
                  <a:schemeClr val="bg1"/>
                </a:solidFill>
                <a:latin typeface="Consolas"/>
                <a:cs typeface="Calibri"/>
              </a:rPr>
              <a:t>PÅ ANDRA SEKTIONER</a:t>
            </a:r>
            <a:endParaRPr lang="sv-SE" sz="3200" u="sng">
              <a:solidFill>
                <a:schemeClr val="bg1"/>
              </a:solidFill>
              <a:latin typeface="Consolas"/>
            </a:endParaRPr>
          </a:p>
        </p:txBody>
      </p:sp>
      <p:pic>
        <p:nvPicPr>
          <p:cNvPr id="14" name="Bildobjekt 18">
            <a:extLst>
              <a:ext uri="{FF2B5EF4-FFF2-40B4-BE49-F238E27FC236}">
                <a16:creationId xmlns:a16="http://schemas.microsoft.com/office/drawing/2014/main" id="{DC891A27-EF53-5BB0-D68B-2DC6C0DADE38}"/>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5959" b="70899" l="38294" r="65675">
                        <a14:foregroundMark x1="39807" y1="32639" x2="53919" y2="26653"/>
                        <a14:foregroundMark x1="53919" y1="26653" x2="64856" y2="36276"/>
                        <a14:foregroundMark x1="64856" y1="36276" x2="65253" y2="69577"/>
                        <a14:foregroundMark x1="65253" y1="69577" x2="38368" y2="68684"/>
                        <a14:foregroundMark x1="38368" y1="68684" x2="39633" y2="34325"/>
                        <a14:foregroundMark x1="45263" y1="33036" x2="57887" y2="30423"/>
                        <a14:foregroundMark x1="57887" y1="30423" x2="57887" y2="30423"/>
                        <a14:foregroundMark x1="46726" y1="30225" x2="53323" y2="30721"/>
                        <a14:foregroundMark x1="40253" y1="30093" x2="56448" y2="30225"/>
                        <a14:foregroundMark x1="56448" y1="30225" x2="44072" y2="29001"/>
                        <a14:foregroundMark x1="44072" y1="29001" x2="52530" y2="37798"/>
                        <a14:foregroundMark x1="52530" y1="37798" x2="64038" y2="28803"/>
                        <a14:foregroundMark x1="64038" y1="28803" x2="65675" y2="33995"/>
                        <a14:foregroundMark x1="39906" y1="28902" x2="61210" y2="27315"/>
                        <a14:foregroundMark x1="61210" y1="27315" x2="65179" y2="29034"/>
                        <a14:foregroundMark x1="41915" y1="69147" x2="56944" y2="68122"/>
                        <a14:foregroundMark x1="56944" y1="68122" x2="50298" y2="68849"/>
                        <a14:foregroundMark x1="39782" y1="28869" x2="49752" y2="27877"/>
                        <a14:foregroundMark x1="49752" y1="27877" x2="40799" y2="29266"/>
                        <a14:foregroundMark x1="51141" y1="26687" x2="39881" y2="26554"/>
                        <a14:foregroundMark x1="39881" y1="26554" x2="39856" y2="25992"/>
                        <a14:foregroundMark x1="43676" y1="69378" x2="57490" y2="69610"/>
                        <a14:foregroundMark x1="57490" y1="69610" x2="65476" y2="70899"/>
                      </a14:backgroundRemoval>
                    </a14:imgEffect>
                  </a14:imgLayer>
                </a14:imgProps>
              </a:ext>
            </a:extLst>
          </a:blip>
          <a:srcRect l="37238" t="23848" r="31660" b="27763"/>
          <a:stretch/>
        </p:blipFill>
        <p:spPr>
          <a:xfrm rot="21480000">
            <a:off x="2617160" y="2286871"/>
            <a:ext cx="1556356" cy="1807123"/>
          </a:xfrm>
          <a:prstGeom prst="rect">
            <a:avLst/>
          </a:prstGeom>
        </p:spPr>
      </p:pic>
      <p:sp>
        <p:nvSpPr>
          <p:cNvPr id="20" name="textruta 19">
            <a:extLst>
              <a:ext uri="{FF2B5EF4-FFF2-40B4-BE49-F238E27FC236}">
                <a16:creationId xmlns:a16="http://schemas.microsoft.com/office/drawing/2014/main" id="{8472642A-F9E1-B225-825C-6B4C1C548091}"/>
              </a:ext>
            </a:extLst>
          </p:cNvPr>
          <p:cNvSpPr txBox="1"/>
          <p:nvPr/>
        </p:nvSpPr>
        <p:spPr>
          <a:xfrm>
            <a:off x="1535546" y="594591"/>
            <a:ext cx="12584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200">
                <a:solidFill>
                  <a:schemeClr val="bg1"/>
                </a:solidFill>
                <a:latin typeface="Consolas"/>
                <a:cs typeface="Calibri"/>
              </a:rPr>
              <a:t>Det finaste av de alla!</a:t>
            </a:r>
            <a:endParaRPr lang="sv-SE" sz="1200">
              <a:solidFill>
                <a:schemeClr val="bg1"/>
              </a:solidFill>
              <a:latin typeface="Consolas"/>
            </a:endParaRPr>
          </a:p>
        </p:txBody>
      </p:sp>
      <p:sp>
        <p:nvSpPr>
          <p:cNvPr id="21" name="textruta 20">
            <a:extLst>
              <a:ext uri="{FF2B5EF4-FFF2-40B4-BE49-F238E27FC236}">
                <a16:creationId xmlns:a16="http://schemas.microsoft.com/office/drawing/2014/main" id="{E0FA387A-4C19-ADA5-4ACF-F53C01FD924F}"/>
              </a:ext>
            </a:extLst>
          </p:cNvPr>
          <p:cNvSpPr txBox="1"/>
          <p:nvPr/>
        </p:nvSpPr>
        <p:spPr>
          <a:xfrm>
            <a:off x="4207926" y="2284095"/>
            <a:ext cx="1516825"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200">
                <a:solidFill>
                  <a:schemeClr val="bg1"/>
                </a:solidFill>
                <a:latin typeface="Consolas"/>
                <a:cs typeface="Calibri"/>
              </a:rPr>
              <a:t>Betongblandaren är alla </a:t>
            </a:r>
            <a:r>
              <a:rPr lang="sv-SE" sz="1200" err="1">
                <a:solidFill>
                  <a:schemeClr val="bg1"/>
                </a:solidFill>
                <a:latin typeface="Consolas"/>
                <a:cs typeface="Calibri"/>
              </a:rPr>
              <a:t>S:ares</a:t>
            </a:r>
            <a:r>
              <a:rPr lang="sv-SE" sz="1200">
                <a:solidFill>
                  <a:schemeClr val="bg1"/>
                </a:solidFill>
                <a:latin typeface="Consolas"/>
                <a:cs typeface="Calibri"/>
              </a:rPr>
              <a:t> favorit. Finns i många varianter - gotta </a:t>
            </a:r>
            <a:r>
              <a:rPr lang="sv-SE" sz="1200" err="1">
                <a:solidFill>
                  <a:schemeClr val="bg1"/>
                </a:solidFill>
                <a:latin typeface="Consolas"/>
                <a:cs typeface="Calibri"/>
              </a:rPr>
              <a:t>catch</a:t>
            </a:r>
            <a:r>
              <a:rPr lang="sv-SE" sz="1200">
                <a:solidFill>
                  <a:schemeClr val="bg1"/>
                </a:solidFill>
                <a:latin typeface="Consolas"/>
                <a:cs typeface="Calibri"/>
              </a:rPr>
              <a:t> '</a:t>
            </a:r>
            <a:r>
              <a:rPr lang="sv-SE" sz="1200" err="1">
                <a:solidFill>
                  <a:schemeClr val="bg1"/>
                </a:solidFill>
                <a:latin typeface="Consolas"/>
                <a:cs typeface="Calibri"/>
              </a:rPr>
              <a:t>em</a:t>
            </a:r>
            <a:r>
              <a:rPr lang="sv-SE" sz="1200">
                <a:solidFill>
                  <a:schemeClr val="bg1"/>
                </a:solidFill>
                <a:latin typeface="Consolas"/>
                <a:cs typeface="Calibri"/>
              </a:rPr>
              <a:t> all.</a:t>
            </a:r>
            <a:endParaRPr lang="sv-SE" sz="1200">
              <a:solidFill>
                <a:schemeClr val="bg1"/>
              </a:solidFill>
              <a:cs typeface="Calibri"/>
            </a:endParaRPr>
          </a:p>
        </p:txBody>
      </p:sp>
      <p:pic>
        <p:nvPicPr>
          <p:cNvPr id="22" name="Picture 21" descr="A picture containing clipart, window, vector graphics&#10;&#10;Description automatically generated">
            <a:extLst>
              <a:ext uri="{FF2B5EF4-FFF2-40B4-BE49-F238E27FC236}">
                <a16:creationId xmlns:a16="http://schemas.microsoft.com/office/drawing/2014/main" id="{E7AA7D54-89B8-607F-81AC-E03C32E2D4AB}"/>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3448" b="95776" l="9979" r="89916">
                        <a14:foregroundMark x1="37920" y1="7241" x2="48897" y2="11207"/>
                        <a14:foregroundMark x1="48897" y1="11207" x2="53519" y2="6724"/>
                        <a14:foregroundMark x1="53519" y1="6724" x2="61712" y2="5603"/>
                        <a14:foregroundMark x1="61712" y1="5603" x2="63761" y2="8879"/>
                        <a14:foregroundMark x1="42122" y1="90776" x2="47584" y2="95172"/>
                        <a14:foregroundMark x1="47584" y1="95172" x2="53466" y2="95776"/>
                        <a14:foregroundMark x1="53466" y1="95776" x2="59034" y2="88534"/>
                        <a14:foregroundMark x1="37815" y1="6121" x2="42069" y2="3448"/>
                        <a14:foregroundMark x1="42069" y1="3448" x2="45378" y2="6121"/>
                      </a14:backgroundRemoval>
                    </a14:imgEffect>
                  </a14:imgLayer>
                </a14:imgProps>
              </a:ext>
              <a:ext uri="{28A0092B-C50C-407E-A947-70E740481C1C}">
                <a14:useLocalDpi xmlns:a14="http://schemas.microsoft.com/office/drawing/2010/main" val="0"/>
              </a:ext>
            </a:extLst>
          </a:blip>
          <a:srcRect l="15653" r="17387"/>
          <a:stretch/>
        </p:blipFill>
        <p:spPr>
          <a:xfrm>
            <a:off x="118406" y="681417"/>
            <a:ext cx="1759421" cy="1600834"/>
          </a:xfrm>
          <a:prstGeom prst="rect">
            <a:avLst/>
          </a:prstGeom>
        </p:spPr>
      </p:pic>
      <p:sp>
        <p:nvSpPr>
          <p:cNvPr id="23" name="textruta 22">
            <a:extLst>
              <a:ext uri="{FF2B5EF4-FFF2-40B4-BE49-F238E27FC236}">
                <a16:creationId xmlns:a16="http://schemas.microsoft.com/office/drawing/2014/main" id="{5FEEB76D-9B78-68AA-2788-19AA05113D59}"/>
              </a:ext>
            </a:extLst>
          </p:cNvPr>
          <p:cNvSpPr txBox="1"/>
          <p:nvPr/>
        </p:nvSpPr>
        <p:spPr>
          <a:xfrm>
            <a:off x="10056091" y="4121727"/>
            <a:ext cx="1835727" cy="3808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200">
                <a:solidFill>
                  <a:schemeClr val="bg1"/>
                </a:solidFill>
                <a:latin typeface="Consolas"/>
                <a:cs typeface="Calibri"/>
              </a:rPr>
              <a:t>Återfinns hos </a:t>
            </a:r>
            <a:r>
              <a:rPr lang="sv-SE" sz="1200" err="1">
                <a:solidFill>
                  <a:schemeClr val="bg1"/>
                </a:solidFill>
                <a:latin typeface="Consolas"/>
                <a:cs typeface="Calibri"/>
              </a:rPr>
              <a:t>IsB</a:t>
            </a:r>
            <a:r>
              <a:rPr lang="sv-SE">
                <a:solidFill>
                  <a:schemeClr val="bg1"/>
                </a:solidFill>
                <a:latin typeface="Consolas"/>
                <a:cs typeface="Calibri"/>
              </a:rPr>
              <a:t> </a:t>
            </a:r>
            <a:endParaRPr lang="sv-SE">
              <a:solidFill>
                <a:schemeClr val="bg1"/>
              </a:solidFill>
              <a:latin typeface="Consolas"/>
            </a:endParaRPr>
          </a:p>
        </p:txBody>
      </p:sp>
      <p:sp>
        <p:nvSpPr>
          <p:cNvPr id="24" name="textruta 23">
            <a:extLst>
              <a:ext uri="{FF2B5EF4-FFF2-40B4-BE49-F238E27FC236}">
                <a16:creationId xmlns:a16="http://schemas.microsoft.com/office/drawing/2014/main" id="{86FEC27F-5886-BCD6-6400-879557A79184}"/>
              </a:ext>
            </a:extLst>
          </p:cNvPr>
          <p:cNvSpPr txBox="1"/>
          <p:nvPr/>
        </p:nvSpPr>
        <p:spPr>
          <a:xfrm>
            <a:off x="6379427" y="3567714"/>
            <a:ext cx="234949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200">
                <a:solidFill>
                  <a:schemeClr val="bg1"/>
                </a:solidFill>
                <a:latin typeface="Consolas"/>
                <a:cs typeface="Calibri"/>
              </a:rPr>
              <a:t>Röda Pennan tas i Grottan</a:t>
            </a:r>
            <a:endParaRPr lang="sv-SE" sz="1200">
              <a:solidFill>
                <a:schemeClr val="bg1"/>
              </a:solidFill>
              <a:latin typeface="Consolas"/>
            </a:endParaRPr>
          </a:p>
        </p:txBody>
      </p:sp>
      <p:pic>
        <p:nvPicPr>
          <p:cNvPr id="17" name="Bildobjekt 17">
            <a:extLst>
              <a:ext uri="{FF2B5EF4-FFF2-40B4-BE49-F238E27FC236}">
                <a16:creationId xmlns:a16="http://schemas.microsoft.com/office/drawing/2014/main" id="{8C49D0EC-D8FE-B4EA-EC30-C47B8245CFC0}"/>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28571" b="82242" l="29241" r="74231">
                        <a14:foregroundMark x1="29886" y1="50099" x2="44320" y2="28571"/>
                        <a14:foregroundMark x1="44320" y1="28571" x2="62128" y2="28340"/>
                        <a14:foregroundMark x1="62128" y1="28340" x2="72793" y2="56713"/>
                        <a14:foregroundMark x1="72793" y1="56713" x2="66567" y2="73677"/>
                        <a14:foregroundMark x1="66567" y1="73677" x2="55191" y2="81570"/>
                        <a14:foregroundMark x1="39251" y1="81041" x2="37400" y2="77040"/>
                        <a14:foregroundMark x1="30586" y1="59605" x2="30060" y2="46396"/>
                        <a14:foregroundMark x1="42386" y1="78571" x2="52455" y2="78803"/>
                        <a14:backgroundMark x1="30407" y1="62136" x2="29886" y2="60747"/>
                        <a14:backgroundMark x1="40650" y1="82507" x2="56324" y2="85284"/>
                        <a14:backgroundMark x1="56324" y1="85284" x2="60268" y2="82970"/>
                        <a14:backgroundMark x1="29712" y1="61673" x2="38070" y2="81647"/>
                        <a14:backgroundMark x1="38070" y1="81647" x2="53844" y2="83433"/>
                        <a14:backgroundMark x1="53844" y1="83433" x2="38393" y2="81812"/>
                        <a14:backgroundMark x1="29539" y1="58896" x2="37525" y2="76951"/>
                        <a14:backgroundMark x1="47247" y1="82738" x2="55060" y2="82275"/>
                      </a14:backgroundRemoval>
                    </a14:imgEffect>
                  </a14:imgLayer>
                </a14:imgProps>
              </a:ext>
            </a:extLst>
          </a:blip>
          <a:srcRect l="23629" t="22203" r="20129" b="13844"/>
          <a:stretch/>
        </p:blipFill>
        <p:spPr>
          <a:xfrm>
            <a:off x="8296069" y="4643252"/>
            <a:ext cx="2057116" cy="1754343"/>
          </a:xfrm>
          <a:prstGeom prst="rect">
            <a:avLst/>
          </a:prstGeom>
        </p:spPr>
      </p:pic>
      <p:sp>
        <p:nvSpPr>
          <p:cNvPr id="25" name="textruta 24">
            <a:extLst>
              <a:ext uri="{FF2B5EF4-FFF2-40B4-BE49-F238E27FC236}">
                <a16:creationId xmlns:a16="http://schemas.microsoft.com/office/drawing/2014/main" id="{8E48AC1F-64FE-59A2-DE74-A11DDF215411}"/>
              </a:ext>
            </a:extLst>
          </p:cNvPr>
          <p:cNvSpPr txBox="1"/>
          <p:nvPr/>
        </p:nvSpPr>
        <p:spPr>
          <a:xfrm>
            <a:off x="10263909" y="4825999"/>
            <a:ext cx="157018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200">
                <a:solidFill>
                  <a:schemeClr val="bg1"/>
                </a:solidFill>
                <a:latin typeface="Consolas"/>
                <a:cs typeface="Calibri"/>
              </a:rPr>
              <a:t>Man kan ta vaccin mot många ting. Vaccinen förtärs bäst på Dragskåpet i en spruta. </a:t>
            </a:r>
          </a:p>
        </p:txBody>
      </p:sp>
      <p:pic>
        <p:nvPicPr>
          <p:cNvPr id="26" name="Bildobjekt 26" descr="En bild som visar text&#10;&#10;Automatiskt genererad beskrivning">
            <a:extLst>
              <a:ext uri="{FF2B5EF4-FFF2-40B4-BE49-F238E27FC236}">
                <a16:creationId xmlns:a16="http://schemas.microsoft.com/office/drawing/2014/main" id="{E4FCBA6A-7AC6-EDFB-BA9F-673107B69C0E}"/>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Lst>
          </a:blip>
          <a:stretch>
            <a:fillRect/>
          </a:stretch>
        </p:blipFill>
        <p:spPr>
          <a:xfrm>
            <a:off x="6742357" y="1019873"/>
            <a:ext cx="2143930" cy="2858573"/>
          </a:xfrm>
          <a:prstGeom prst="rect">
            <a:avLst/>
          </a:prstGeom>
        </p:spPr>
      </p:pic>
      <p:sp>
        <p:nvSpPr>
          <p:cNvPr id="28" name="Rektangel 27">
            <a:extLst>
              <a:ext uri="{FF2B5EF4-FFF2-40B4-BE49-F238E27FC236}">
                <a16:creationId xmlns:a16="http://schemas.microsoft.com/office/drawing/2014/main" id="{3703AA58-AF1B-AEC4-FEDC-D06DA8FD99BF}"/>
              </a:ext>
            </a:extLst>
          </p:cNvPr>
          <p:cNvSpPr/>
          <p:nvPr/>
        </p:nvSpPr>
        <p:spPr>
          <a:xfrm>
            <a:off x="6013918" y="1267348"/>
            <a:ext cx="172995" cy="535131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C000"/>
              </a:solidFill>
            </a:endParaRPr>
          </a:p>
        </p:txBody>
      </p:sp>
    </p:spTree>
    <p:extLst>
      <p:ext uri="{BB962C8B-B14F-4D97-AF65-F5344CB8AC3E}">
        <p14:creationId xmlns:p14="http://schemas.microsoft.com/office/powerpoint/2010/main" val="932925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16E39"/>
        </a:solidFill>
        <a:effectLst/>
      </p:bgPr>
    </p:bg>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F39A7F42-57A3-AC04-9C1F-FF8879A0A0ED}"/>
              </a:ext>
            </a:extLst>
          </p:cNvPr>
          <p:cNvSpPr txBox="1"/>
          <p:nvPr/>
        </p:nvSpPr>
        <p:spPr>
          <a:xfrm>
            <a:off x="3143250" y="141690"/>
            <a:ext cx="6470041" cy="1015663"/>
          </a:xfrm>
          <a:prstGeom prst="rect">
            <a:avLst/>
          </a:prstGeom>
          <a:noFill/>
        </p:spPr>
        <p:txBody>
          <a:bodyPr wrap="square" lIns="91440" tIns="45720" rIns="91440" bIns="45720" rtlCol="0" anchor="t">
            <a:spAutoFit/>
          </a:bodyPr>
          <a:lstStyle/>
          <a:p>
            <a:pPr algn="ctr"/>
            <a:r>
              <a:rPr lang="sv-SE" sz="6000" u="sng" dirty="0">
                <a:solidFill>
                  <a:srgbClr val="FFC000"/>
                </a:solidFill>
                <a:latin typeface="Showcard Gothic" panose="04020904020102020604" pitchFamily="82" charset="0"/>
              </a:rPr>
              <a:t>Inspiration</a:t>
            </a:r>
          </a:p>
        </p:txBody>
      </p:sp>
      <p:pic>
        <p:nvPicPr>
          <p:cNvPr id="4" name="Bildobjekt 8">
            <a:extLst>
              <a:ext uri="{FF2B5EF4-FFF2-40B4-BE49-F238E27FC236}">
                <a16:creationId xmlns:a16="http://schemas.microsoft.com/office/drawing/2014/main" id="{C6563075-6897-8ACE-95B4-B82173F4B84B}"/>
              </a:ext>
            </a:extLst>
          </p:cNvPr>
          <p:cNvPicPr>
            <a:picLocks noChangeAspect="1"/>
          </p:cNvPicPr>
          <p:nvPr/>
        </p:nvPicPr>
        <p:blipFill>
          <a:blip r:embed="rId2"/>
          <a:stretch>
            <a:fillRect/>
          </a:stretch>
        </p:blipFill>
        <p:spPr>
          <a:xfrm>
            <a:off x="171587" y="5972457"/>
            <a:ext cx="681963" cy="740634"/>
          </a:xfrm>
          <a:prstGeom prst="rect">
            <a:avLst/>
          </a:prstGeom>
        </p:spPr>
      </p:pic>
      <p:sp>
        <p:nvSpPr>
          <p:cNvPr id="28" name="Rektangel 27">
            <a:extLst>
              <a:ext uri="{FF2B5EF4-FFF2-40B4-BE49-F238E27FC236}">
                <a16:creationId xmlns:a16="http://schemas.microsoft.com/office/drawing/2014/main" id="{3703AA58-AF1B-AEC4-FEDC-D06DA8FD99BF}"/>
              </a:ext>
            </a:extLst>
          </p:cNvPr>
          <p:cNvSpPr/>
          <p:nvPr/>
        </p:nvSpPr>
        <p:spPr>
          <a:xfrm>
            <a:off x="6013918" y="1267348"/>
            <a:ext cx="172995" cy="535131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C000"/>
              </a:solidFill>
            </a:endParaRPr>
          </a:p>
        </p:txBody>
      </p:sp>
      <p:pic>
        <p:nvPicPr>
          <p:cNvPr id="19" name="Bildobjekt 18">
            <a:extLst>
              <a:ext uri="{FF2B5EF4-FFF2-40B4-BE49-F238E27FC236}">
                <a16:creationId xmlns:a16="http://schemas.microsoft.com/office/drawing/2014/main" id="{FE3AD39A-05B4-6D06-D0AF-8CB3981F0B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0762" y="1231495"/>
            <a:ext cx="4464976" cy="4287795"/>
          </a:xfrm>
          <a:prstGeom prst="rect">
            <a:avLst/>
          </a:prstGeom>
        </p:spPr>
      </p:pic>
      <p:pic>
        <p:nvPicPr>
          <p:cNvPr id="29" name="Bildobjekt 28" descr="En bild som visar gräs, person, utomhus, klädsel&#10;&#10;Automatiskt genererad beskrivning">
            <a:extLst>
              <a:ext uri="{FF2B5EF4-FFF2-40B4-BE49-F238E27FC236}">
                <a16:creationId xmlns:a16="http://schemas.microsoft.com/office/drawing/2014/main" id="{D52308C1-4DEB-2D92-934D-AC9B4AE8516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35197" y="2845396"/>
            <a:ext cx="5613790" cy="2962282"/>
          </a:xfrm>
          <a:prstGeom prst="rect">
            <a:avLst/>
          </a:prstGeom>
        </p:spPr>
      </p:pic>
    </p:spTree>
    <p:extLst>
      <p:ext uri="{BB962C8B-B14F-4D97-AF65-F5344CB8AC3E}">
        <p14:creationId xmlns:p14="http://schemas.microsoft.com/office/powerpoint/2010/main" val="3982166605"/>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469</Words>
  <Application>Microsoft Office PowerPoint</Application>
  <PresentationFormat>Bredbild</PresentationFormat>
  <Paragraphs>38</Paragraphs>
  <Slides>7</Slides>
  <Notes>0</Notes>
  <HiddenSlides>0</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7</vt:i4>
      </vt:variant>
    </vt:vector>
  </HeadingPairs>
  <TitlesOfParts>
    <vt:vector size="14" baseType="lpstr">
      <vt:lpstr>Arial</vt:lpstr>
      <vt:lpstr>Calibri</vt:lpstr>
      <vt:lpstr>Calibri Light</vt:lpstr>
      <vt:lpstr>Consolas</vt:lpstr>
      <vt:lpstr>Mystical Woods Rough Script</vt:lpstr>
      <vt:lpstr>Showcard Gothic</vt:lpstr>
      <vt:lpstr>Office-tema</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
  <cp:lastModifiedBy>Adam Pawelec</cp:lastModifiedBy>
  <cp:revision>4</cp:revision>
  <dcterms:created xsi:type="dcterms:W3CDTF">2023-04-04T15:14:53Z</dcterms:created>
  <dcterms:modified xsi:type="dcterms:W3CDTF">2023-09-20T07:45:47Z</dcterms:modified>
</cp:coreProperties>
</file>